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Lst>
  <p:sldSz cy="5143500" cx="9144000"/>
  <p:notesSz cx="6858000" cy="9144000"/>
  <p:embeddedFontLst>
    <p:embeddedFont>
      <p:font typeface="Roboto"/>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1" Type="http://schemas.openxmlformats.org/officeDocument/2006/relationships/font" Target="fonts/Robo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Roboto-bold.fntdata"/><Relationship Id="rId14" Type="http://schemas.openxmlformats.org/officeDocument/2006/relationships/slide" Target="slides/slide9.xml"/><Relationship Id="rId58" Type="http://schemas.openxmlformats.org/officeDocument/2006/relationships/font" Target="fonts/Roboto-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guide.github.io/fe-guild-2019-pwa-code-labs/"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704e66d20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04e66d20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https://the-guide.github.io/fe-guild-2019-pwa-code-labs/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758d4f307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58d4f307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704e66d20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04e66d20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704e66d202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04e66d20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704e66d202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04e66d202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04e66d202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04e66d202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04e66d202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04e66d202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04e66d202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04e66d202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704e66d202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704e66d202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704e66d202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704e66d202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704e66d202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04e66d202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04e66d202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04e66d202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704e66d202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704e66d202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704e66d202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04e66d202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04e66d202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04e66d202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75ba168c7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75ba168c7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704e66d202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704e66d202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704e66d202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704e66d202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704e66d202_0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704e66d202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704e66d202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704e66d202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704e66d202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704e66d202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704e66d202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704e66d202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704e66d2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04e66d2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75b78e48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75b78e48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704e66d202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704e66d202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659e7a914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659e7a914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704e66d202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704e66d202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704e66d202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704e66d202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704e66d202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704e66d202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704e66d202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704e66d202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704e66d202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704e66d202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704e66d202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704e66d202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704e66d202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704e66d202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704e66d20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04e66d20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704e66d202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704e66d202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704e66d202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704e66d202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g6de761fd6a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6de761fd6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Google Shape;338;g704e66d202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704e66d202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704e66d202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704e66d202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704e66d202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704e66d202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704e66d202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704e66d202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704e66d202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704e66d202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Google Shape;374;g659e7a9140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659e7a9140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758d4f307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758d4f307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659e7a914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659e7a914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g758d4f307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758d4f307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704e66d202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704e66d202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704e66d202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704e66d202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704e66d20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04e66d20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704e66d20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04e66d20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704e66d20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704e66d20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704e66d202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04e66d20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pwafire.org/developer/tools/get-manifest/" TargetMode="External"/><Relationship Id="rId4" Type="http://schemas.openxmlformats.org/officeDocument/2006/relationships/hyperlink" Target="https://app-manifest.firebaseapp.com/" TargetMode="External"/><Relationship Id="rId5" Type="http://schemas.openxmlformats.org/officeDocument/2006/relationships/hyperlink" Target="https://www.pwabuilder.co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hyperlink" Target="https://github.com/The-Guide/fe-guild-2019-pwa"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3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3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34.png"/><Relationship Id="rId4"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2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3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2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nvSpPr>
        <p:spPr>
          <a:xfrm>
            <a:off x="341233" y="1135700"/>
            <a:ext cx="8520600" cy="2052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6000">
                <a:solidFill>
                  <a:srgbClr val="980000"/>
                </a:solidFill>
              </a:rPr>
              <a:t>PWA workshop</a:t>
            </a:r>
            <a:endParaRPr b="1" sz="6000">
              <a:solidFill>
                <a:srgbClr val="980000"/>
              </a:solidFill>
            </a:endParaRPr>
          </a:p>
          <a:p>
            <a:pPr indent="0" lvl="0" marL="0" rtl="0" algn="ctr">
              <a:lnSpc>
                <a:spcPct val="115000"/>
              </a:lnSpc>
              <a:spcBef>
                <a:spcPts val="1600"/>
              </a:spcBef>
              <a:spcAft>
                <a:spcPts val="1600"/>
              </a:spcAft>
              <a:buNone/>
            </a:pPr>
            <a:r>
              <a:rPr b="1" lang="en" sz="6000">
                <a:solidFill>
                  <a:srgbClr val="980000"/>
                </a:solidFill>
              </a:rPr>
              <a:t>Part 1</a:t>
            </a:r>
            <a:endParaRPr sz="5200">
              <a:solidFill>
                <a:srgbClr val="000000"/>
              </a:solidFill>
            </a:endParaRPr>
          </a:p>
        </p:txBody>
      </p:sp>
      <p:sp>
        <p:nvSpPr>
          <p:cNvPr id="55" name="Google Shape;55;p13"/>
          <p:cNvSpPr txBox="1"/>
          <p:nvPr/>
        </p:nvSpPr>
        <p:spPr>
          <a:xfrm>
            <a:off x="311700" y="3365425"/>
            <a:ext cx="85206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solidFill>
                  <a:srgbClr val="FF0000"/>
                </a:solidFill>
              </a:rPr>
              <a:t>App Manifest and Service Worker</a:t>
            </a:r>
            <a:endParaRPr b="1" sz="2800">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a:t>
            </a:r>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a:p>
            <a:pPr indent="0" lvl="0" marL="457200" rtl="0" algn="l">
              <a:spcBef>
                <a:spcPts val="1600"/>
              </a:spcBef>
              <a:spcAft>
                <a:spcPts val="0"/>
              </a:spcAft>
              <a:buNone/>
            </a:pPr>
            <a:r>
              <a:rPr lang="en" sz="1200">
                <a:solidFill>
                  <a:schemeClr val="dk1"/>
                </a:solidFill>
              </a:rPr>
              <a:t>Now you can check that the </a:t>
            </a:r>
            <a:r>
              <a:rPr i="1" lang="en" sz="1200">
                <a:solidFill>
                  <a:schemeClr val="dk1"/>
                </a:solidFill>
              </a:rPr>
              <a:t>manifest</a:t>
            </a:r>
            <a:r>
              <a:rPr lang="en" sz="1200">
                <a:solidFill>
                  <a:schemeClr val="dk1"/>
                </a:solidFill>
              </a:rPr>
              <a:t> is enabled by opening the Chrome Developer Tools and then:</a:t>
            </a:r>
            <a:endParaRPr sz="1200">
              <a:solidFill>
                <a:schemeClr val="dk1"/>
              </a:solidFill>
            </a:endParaRPr>
          </a:p>
          <a:p>
            <a:pPr indent="0" lvl="0" marL="914400" rtl="0" algn="l">
              <a:spcBef>
                <a:spcPts val="1600"/>
              </a:spcBef>
              <a:spcAft>
                <a:spcPts val="0"/>
              </a:spcAft>
              <a:buNone/>
            </a:pPr>
            <a:r>
              <a:rPr lang="en" sz="1050">
                <a:solidFill>
                  <a:schemeClr val="dk1"/>
                </a:solidFill>
                <a:latin typeface="Roboto"/>
                <a:ea typeface="Roboto"/>
                <a:cs typeface="Roboto"/>
                <a:sym typeface="Roboto"/>
              </a:rPr>
              <a:t> </a:t>
            </a:r>
            <a:r>
              <a:rPr b="1" lang="en">
                <a:solidFill>
                  <a:srgbClr val="333333"/>
                </a:solidFill>
              </a:rPr>
              <a:t>Application</a:t>
            </a:r>
            <a:r>
              <a:rPr lang="en" sz="1050">
                <a:solidFill>
                  <a:srgbClr val="333333"/>
                </a:solidFill>
              </a:rPr>
              <a:t> ==&gt; </a:t>
            </a:r>
            <a:r>
              <a:rPr b="1" lang="en">
                <a:solidFill>
                  <a:srgbClr val="333333"/>
                </a:solidFill>
              </a:rPr>
              <a:t>Manifest</a:t>
            </a:r>
            <a:endParaRPr/>
          </a:p>
          <a:p>
            <a:pPr indent="0" lvl="0" marL="914400" rtl="0" algn="l">
              <a:spcBef>
                <a:spcPts val="1600"/>
              </a:spcBef>
              <a:spcAft>
                <a:spcPts val="1600"/>
              </a:spcAft>
              <a:buNone/>
            </a:pPr>
            <a:r>
              <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3"/>
          <p:cNvSpPr txBox="1"/>
          <p:nvPr>
            <p:ph idx="1" type="subTitle"/>
          </p:nvPr>
        </p:nvSpPr>
        <p:spPr>
          <a:xfrm>
            <a:off x="311700" y="295575"/>
            <a:ext cx="8520600" cy="53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100">
                <a:solidFill>
                  <a:schemeClr val="dk1"/>
                </a:solidFill>
                <a:highlight>
                  <a:srgbClr val="FFFFFF"/>
                </a:highlight>
                <a:latin typeface="Roboto"/>
                <a:ea typeface="Roboto"/>
                <a:cs typeface="Roboto"/>
                <a:sym typeface="Roboto"/>
              </a:rPr>
              <a:t>Generating the app.manifest assets</a:t>
            </a:r>
            <a:endParaRPr sz="2100">
              <a:solidFill>
                <a:schemeClr val="dk1"/>
              </a:solidFill>
              <a:highlight>
                <a:srgbClr val="FFFFFF"/>
              </a:highlight>
              <a:latin typeface="Roboto"/>
              <a:ea typeface="Roboto"/>
              <a:cs typeface="Roboto"/>
              <a:sym typeface="Roboto"/>
            </a:endParaRPr>
          </a:p>
          <a:p>
            <a:pPr indent="0" lvl="0" marL="0" rtl="0" algn="ctr">
              <a:spcBef>
                <a:spcPts val="2300"/>
              </a:spcBef>
              <a:spcAft>
                <a:spcPts val="0"/>
              </a:spcAft>
              <a:buNone/>
            </a:pPr>
            <a:r>
              <a:t/>
            </a:r>
            <a:endParaRPr/>
          </a:p>
        </p:txBody>
      </p:sp>
      <p:sp>
        <p:nvSpPr>
          <p:cNvPr id="124" name="Google Shape;124;p23"/>
          <p:cNvSpPr txBox="1"/>
          <p:nvPr/>
        </p:nvSpPr>
        <p:spPr>
          <a:xfrm>
            <a:off x="311700" y="1313550"/>
            <a:ext cx="7990200" cy="333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100">
                <a:solidFill>
                  <a:schemeClr val="dk1"/>
                </a:solidFill>
                <a:highlight>
                  <a:srgbClr val="FFFFFF"/>
                </a:highlight>
              </a:rPr>
              <a:t>Creating the manifest by hand is not a difficult task, but for sure it is not a fun one. You can use one of the following links to generate the manifest file:</a:t>
            </a:r>
            <a:endParaRPr sz="1100">
              <a:solidFill>
                <a:schemeClr val="dk1"/>
              </a:solidFill>
              <a:highlight>
                <a:srgbClr val="FFFFFF"/>
              </a:highlight>
            </a:endParaRPr>
          </a:p>
          <a:p>
            <a:pPr indent="-298450" lvl="0" marL="914400" rtl="0" algn="l">
              <a:lnSpc>
                <a:spcPct val="115000"/>
              </a:lnSpc>
              <a:spcBef>
                <a:spcPts val="1800"/>
              </a:spcBef>
              <a:spcAft>
                <a:spcPts val="0"/>
              </a:spcAft>
              <a:buClr>
                <a:schemeClr val="dk1"/>
              </a:buClr>
              <a:buSzPts val="1100"/>
              <a:buFont typeface="Arial"/>
              <a:buChar char="●"/>
            </a:pPr>
            <a:r>
              <a:rPr lang="en" sz="1100" u="sng">
                <a:solidFill>
                  <a:srgbClr val="0097A7"/>
                </a:solidFill>
                <a:highlight>
                  <a:srgbClr val="FFFFFF"/>
                </a:highlight>
                <a:hlinkClick r:id="rId3"/>
              </a:rPr>
              <a:t>https://pwafire.org/developer/tools/get-manifest/</a:t>
            </a:r>
            <a:endParaRPr sz="1100" u="sng">
              <a:solidFill>
                <a:srgbClr val="0097A7"/>
              </a:solidFill>
              <a:highlight>
                <a:srgbClr val="FFFFFF"/>
              </a:highlight>
            </a:endParaRPr>
          </a:p>
          <a:p>
            <a:pPr indent="-298450" lvl="0" marL="914400" rtl="0" algn="l">
              <a:lnSpc>
                <a:spcPct val="115000"/>
              </a:lnSpc>
              <a:spcBef>
                <a:spcPts val="0"/>
              </a:spcBef>
              <a:spcAft>
                <a:spcPts val="0"/>
              </a:spcAft>
              <a:buClr>
                <a:schemeClr val="dk1"/>
              </a:buClr>
              <a:buSzPts val="1100"/>
              <a:buFont typeface="Arial"/>
              <a:buChar char="●"/>
            </a:pPr>
            <a:r>
              <a:rPr lang="en" sz="1100" u="sng">
                <a:solidFill>
                  <a:srgbClr val="0097A7"/>
                </a:solidFill>
                <a:highlight>
                  <a:srgbClr val="FFFFFF"/>
                </a:highlight>
                <a:hlinkClick r:id="rId4"/>
              </a:rPr>
              <a:t>https://app-manifest.firebaseapp.com/</a:t>
            </a:r>
            <a:endParaRPr sz="1100" u="sng">
              <a:solidFill>
                <a:srgbClr val="0097A7"/>
              </a:solidFill>
              <a:highlight>
                <a:srgbClr val="FFFFFF"/>
              </a:highlight>
            </a:endParaRPr>
          </a:p>
          <a:p>
            <a:pPr indent="0" lvl="0" marL="0" rtl="0" algn="l">
              <a:lnSpc>
                <a:spcPct val="115000"/>
              </a:lnSpc>
              <a:spcBef>
                <a:spcPts val="1800"/>
              </a:spcBef>
              <a:spcAft>
                <a:spcPts val="0"/>
              </a:spcAft>
              <a:buNone/>
            </a:pPr>
            <a:r>
              <a:t/>
            </a:r>
            <a:endParaRPr sz="1100" u="sng">
              <a:solidFill>
                <a:srgbClr val="0097A7"/>
              </a:solidFill>
              <a:highlight>
                <a:srgbClr val="FFFFFF"/>
              </a:highlight>
            </a:endParaRPr>
          </a:p>
          <a:p>
            <a:pPr indent="-298450" lvl="0" marL="914400" rtl="0" algn="l">
              <a:lnSpc>
                <a:spcPct val="115000"/>
              </a:lnSpc>
              <a:spcBef>
                <a:spcPts val="1800"/>
              </a:spcBef>
              <a:spcAft>
                <a:spcPts val="0"/>
              </a:spcAft>
              <a:buClr>
                <a:schemeClr val="dk1"/>
              </a:buClr>
              <a:buSzPts val="1100"/>
              <a:buFont typeface="Arial"/>
              <a:buChar char="●"/>
            </a:pPr>
            <a:r>
              <a:rPr i="1" lang="en" sz="1100">
                <a:highlight>
                  <a:srgbClr val="FFFFFF"/>
                </a:highlight>
              </a:rPr>
              <a:t>Optional: </a:t>
            </a:r>
            <a:r>
              <a:rPr lang="en" sz="1100" u="sng">
                <a:solidFill>
                  <a:srgbClr val="0097A7"/>
                </a:solidFill>
                <a:highlight>
                  <a:srgbClr val="FFFFFF"/>
                </a:highlight>
                <a:hlinkClick r:id="rId5"/>
              </a:rPr>
              <a:t>https://www.pwabuilder.com/</a:t>
            </a:r>
            <a:r>
              <a:rPr lang="en" sz="1100" u="sng">
                <a:solidFill>
                  <a:srgbClr val="0097A7"/>
                </a:solidFill>
                <a:highlight>
                  <a:srgbClr val="FFFFFF"/>
                </a:highlight>
              </a:rPr>
              <a:t>   </a:t>
            </a:r>
            <a:endParaRPr sz="1100" u="sng">
              <a:solidFill>
                <a:srgbClr val="0097A7"/>
              </a:solidFill>
              <a:highlight>
                <a:srgbClr val="FFFFFF"/>
              </a:highlight>
            </a:endParaRPr>
          </a:p>
          <a:p>
            <a:pPr indent="0" lvl="0" marL="0" rtl="0" algn="l">
              <a:lnSpc>
                <a:spcPct val="115000"/>
              </a:lnSpc>
              <a:spcBef>
                <a:spcPts val="1800"/>
              </a:spcBef>
              <a:spcAft>
                <a:spcPts val="0"/>
              </a:spcAft>
              <a:buNone/>
            </a:pPr>
            <a:r>
              <a:t/>
            </a:r>
            <a:endParaRPr b="1" sz="1100">
              <a:highlight>
                <a:srgbClr val="FFFFFF"/>
              </a:highlight>
            </a:endParaRPr>
          </a:p>
          <a:p>
            <a:pPr indent="0" lvl="0" marL="457200" rtl="0" algn="l">
              <a:lnSpc>
                <a:spcPct val="115000"/>
              </a:lnSpc>
              <a:spcBef>
                <a:spcPts val="1800"/>
              </a:spcBef>
              <a:spcAft>
                <a:spcPts val="0"/>
              </a:spcAft>
              <a:buNone/>
            </a:pPr>
            <a:r>
              <a:rPr b="1" lang="en">
                <a:highlight>
                  <a:srgbClr val="FFFFFF"/>
                </a:highlight>
              </a:rPr>
              <a:t>Exercise: </a:t>
            </a:r>
            <a:r>
              <a:rPr lang="en">
                <a:highlight>
                  <a:srgbClr val="FFFFFF"/>
                </a:highlight>
              </a:rPr>
              <a:t>Use one of the builders to build a manifest file</a:t>
            </a:r>
            <a:endParaRPr>
              <a:highlight>
                <a:srgbClr val="FFFFFF"/>
              </a:highlight>
            </a:endParaRPr>
          </a:p>
          <a:p>
            <a:pPr indent="0" lvl="0" marL="0" rtl="0" algn="l">
              <a:lnSpc>
                <a:spcPct val="115000"/>
              </a:lnSpc>
              <a:spcBef>
                <a:spcPts val="1800"/>
              </a:spcBef>
              <a:spcAft>
                <a:spcPts val="0"/>
              </a:spcAft>
              <a:buNone/>
            </a:pPr>
            <a:r>
              <a:t/>
            </a:r>
            <a:endParaRPr b="1" sz="1100">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b="1" sz="1100">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100">
              <a:solidFill>
                <a:srgbClr val="0097A7"/>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100">
              <a:solidFill>
                <a:srgbClr val="0097A7"/>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100" u="sng">
              <a:solidFill>
                <a:srgbClr val="0097A7"/>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t/>
            </a:r>
            <a:endParaRPr sz="1100">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0"/>
              </a:spcAft>
              <a:buNone/>
            </a:pPr>
            <a:r>
              <a:t/>
            </a:r>
            <a:endParaRPr sz="1100">
              <a:solidFill>
                <a:schemeClr val="dk1"/>
              </a:solidFill>
              <a:highlight>
                <a:srgbClr val="FFFFFF"/>
              </a:highlight>
              <a:latin typeface="Roboto"/>
              <a:ea typeface="Roboto"/>
              <a:cs typeface="Roboto"/>
              <a:sym typeface="Roboto"/>
            </a:endParaRPr>
          </a:p>
          <a:p>
            <a:pPr indent="0" lvl="0" marL="0" rtl="0" algn="l">
              <a:lnSpc>
                <a:spcPct val="115000"/>
              </a:lnSpc>
              <a:spcBef>
                <a:spcPts val="1200"/>
              </a:spcBef>
              <a:spcAft>
                <a:spcPts val="1200"/>
              </a:spcAft>
              <a:buClr>
                <a:schemeClr val="dk1"/>
              </a:buClr>
              <a:buSzPts val="1100"/>
              <a:buFont typeface="Arial"/>
              <a:buNone/>
            </a:pPr>
            <a:r>
              <a:t/>
            </a:r>
            <a:endParaRPr sz="1100">
              <a:solidFill>
                <a:schemeClr val="dk1"/>
              </a:solidFill>
              <a:highlight>
                <a:srgbClr val="FFFFFF"/>
              </a:highlight>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30" name="Google Shape;130;p2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131" name="Google Shape;131;p24"/>
          <p:cNvPicPr preferRelativeResize="0"/>
          <p:nvPr/>
        </p:nvPicPr>
        <p:blipFill>
          <a:blip r:embed="rId3">
            <a:alphaModFix/>
          </a:blip>
          <a:stretch>
            <a:fillRect/>
          </a:stretch>
        </p:blipFill>
        <p:spPr>
          <a:xfrm>
            <a:off x="827639" y="0"/>
            <a:ext cx="7488723"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5"/>
          <p:cNvSpPr txBox="1"/>
          <p:nvPr>
            <p:ph idx="1" type="subTitle"/>
          </p:nvPr>
        </p:nvSpPr>
        <p:spPr>
          <a:xfrm>
            <a:off x="311700" y="641375"/>
            <a:ext cx="8520600" cy="43218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50000"/>
              </a:lnSpc>
              <a:spcBef>
                <a:spcPts val="0"/>
              </a:spcBef>
              <a:spcAft>
                <a:spcPts val="0"/>
              </a:spcAft>
              <a:buClr>
                <a:schemeClr val="dk1"/>
              </a:buClr>
              <a:buSzPts val="1100"/>
              <a:buFont typeface="Arial"/>
              <a:buNone/>
            </a:pPr>
            <a:r>
              <a:rPr b="1" lang="en" sz="900">
                <a:solidFill>
                  <a:srgbClr val="0000FF"/>
                </a:solidFill>
                <a:highlight>
                  <a:srgbClr val="FFFFFF"/>
                </a:highlight>
                <a:latin typeface="Courier New"/>
                <a:ea typeface="Courier New"/>
                <a:cs typeface="Courier New"/>
                <a:sym typeface="Courier New"/>
              </a:rPr>
              <a:t>const</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manifest</a:t>
            </a:r>
            <a:r>
              <a:rPr b="1" lang="en" sz="900">
                <a:solidFill>
                  <a:schemeClr val="dk1"/>
                </a:solidFill>
                <a:highlight>
                  <a:srgbClr val="FFFFFF"/>
                </a:highlight>
                <a:latin typeface="Courier New"/>
                <a:ea typeface="Courier New"/>
                <a:cs typeface="Courier New"/>
                <a:sym typeface="Courier New"/>
              </a:rPr>
              <a:t> = { ... }; </a:t>
            </a:r>
            <a:endParaRPr b="1" sz="900">
              <a:solidFill>
                <a:srgbClr val="38761D"/>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rgbClr val="FF0000"/>
                </a:solidFill>
                <a:highlight>
                  <a:srgbClr val="FFFFFF"/>
                </a:highlight>
                <a:latin typeface="Courier New"/>
                <a:ea typeface="Courier New"/>
                <a:cs typeface="Courier New"/>
                <a:sym typeface="Courier New"/>
              </a:rPr>
              <a:t>// Replace { ... } with the content of the manifest.json file and remove the "start_url" and "scope” !!!</a:t>
            </a:r>
            <a:endParaRPr b="1" sz="900">
              <a:solidFill>
                <a:srgbClr val="FF000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rgbClr val="001080"/>
                </a:solidFill>
                <a:highlight>
                  <a:srgbClr val="FFFFFF"/>
                </a:highlight>
                <a:latin typeface="Courier New"/>
                <a:ea typeface="Courier New"/>
                <a:cs typeface="Courier New"/>
                <a:sym typeface="Courier New"/>
              </a:rPr>
              <a:t>window</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addEventListener</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'load'</a:t>
            </a:r>
            <a:r>
              <a:rPr b="1" lang="en" sz="900">
                <a:solidFill>
                  <a:schemeClr val="dk1"/>
                </a:solidFill>
                <a:highlight>
                  <a:srgbClr val="FFFFFF"/>
                </a:highlight>
                <a:latin typeface="Courier New"/>
                <a:ea typeface="Courier New"/>
                <a:cs typeface="Courier New"/>
                <a:sym typeface="Courier New"/>
              </a:rPr>
              <a:t>, ()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const</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base</a:t>
            </a:r>
            <a:r>
              <a:rPr b="1" lang="en" sz="900">
                <a:solidFill>
                  <a:schemeClr val="dk1"/>
                </a:solidFill>
                <a:highlight>
                  <a:srgbClr val="FFFFFF"/>
                </a:highlight>
                <a:latin typeface="Courier New"/>
                <a:ea typeface="Courier New"/>
                <a:cs typeface="Courier New"/>
                <a:sym typeface="Courier New"/>
              </a:rPr>
              <a:t> = </a:t>
            </a:r>
            <a:r>
              <a:rPr b="1" lang="en" sz="900">
                <a:solidFill>
                  <a:srgbClr val="001080"/>
                </a:solidFill>
                <a:highlight>
                  <a:srgbClr val="FFFFFF"/>
                </a:highlight>
                <a:latin typeface="Courier New"/>
                <a:ea typeface="Courier New"/>
                <a:cs typeface="Courier New"/>
                <a:sym typeface="Courier New"/>
              </a:rPr>
              <a:t>document</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querySelector</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'base'</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let</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baseUrl</a:t>
            </a:r>
            <a:r>
              <a:rPr b="1" lang="en" sz="900">
                <a:solidFill>
                  <a:schemeClr val="dk1"/>
                </a:solidFill>
                <a:highlight>
                  <a:srgbClr val="FFFFFF"/>
                </a:highlight>
                <a:latin typeface="Courier New"/>
                <a:ea typeface="Courier New"/>
                <a:cs typeface="Courier New"/>
                <a:sym typeface="Courier New"/>
              </a:rPr>
              <a:t> = </a:t>
            </a:r>
            <a:r>
              <a:rPr b="1" lang="en" sz="900">
                <a:solidFill>
                  <a:srgbClr val="001080"/>
                </a:solidFill>
                <a:highlight>
                  <a:srgbClr val="FFFFFF"/>
                </a:highlight>
                <a:latin typeface="Courier New"/>
                <a:ea typeface="Courier New"/>
                <a:cs typeface="Courier New"/>
                <a:sym typeface="Courier New"/>
              </a:rPr>
              <a:t>base</a:t>
            </a:r>
            <a:r>
              <a:rPr b="1" lang="en" sz="900">
                <a:solidFill>
                  <a:schemeClr val="dk1"/>
                </a:solidFill>
                <a:highlight>
                  <a:srgbClr val="FFFFFF"/>
                </a:highlight>
                <a:latin typeface="Courier New"/>
                <a:ea typeface="Courier New"/>
                <a:cs typeface="Courier New"/>
                <a:sym typeface="Courier New"/>
              </a:rPr>
              <a:t> &amp;&amp; </a:t>
            </a:r>
            <a:r>
              <a:rPr b="1" lang="en" sz="900">
                <a:solidFill>
                  <a:srgbClr val="001080"/>
                </a:solidFill>
                <a:highlight>
                  <a:srgbClr val="FFFFFF"/>
                </a:highlight>
                <a:latin typeface="Courier New"/>
                <a:ea typeface="Courier New"/>
                <a:cs typeface="Courier New"/>
                <a:sym typeface="Courier New"/>
              </a:rPr>
              <a:t>base</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href</a:t>
            </a:r>
            <a:r>
              <a:rPr b="1" lang="en" sz="900">
                <a:solidFill>
                  <a:schemeClr val="dk1"/>
                </a:solidFill>
                <a:highlight>
                  <a:srgbClr val="FFFFFF"/>
                </a:highlight>
                <a:latin typeface="Courier New"/>
                <a:ea typeface="Courier New"/>
                <a:cs typeface="Courier New"/>
                <a:sym typeface="Courier New"/>
              </a:rPr>
              <a:t> || </a:t>
            </a:r>
            <a:r>
              <a:rPr b="1" lang="en" sz="900">
                <a:solidFill>
                  <a:srgbClr val="A31515"/>
                </a:solidFill>
                <a:highlight>
                  <a:srgbClr val="FFFFFF"/>
                </a:highlight>
                <a:latin typeface="Courier New"/>
                <a:ea typeface="Courier New"/>
                <a:cs typeface="Courier New"/>
                <a:sym typeface="Courier New"/>
              </a:rPr>
              <a:t>''</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AF00DB"/>
                </a:solidFill>
                <a:highlight>
                  <a:srgbClr val="FFFFFF"/>
                </a:highlight>
                <a:latin typeface="Courier New"/>
                <a:ea typeface="Courier New"/>
                <a:cs typeface="Courier New"/>
                <a:sym typeface="Courier New"/>
              </a:rPr>
              <a:t>if</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baseUrl</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endsWith</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baseUrl</a:t>
            </a:r>
            <a:r>
              <a:rPr b="1" lang="en" sz="900">
                <a:solidFill>
                  <a:schemeClr val="dk1"/>
                </a:solidFill>
                <a:highlight>
                  <a:srgbClr val="FFFFFF"/>
                </a:highlight>
                <a:latin typeface="Courier New"/>
                <a:ea typeface="Courier New"/>
                <a:cs typeface="Courier New"/>
                <a:sym typeface="Courier New"/>
              </a:rPr>
              <a:t> = </a:t>
            </a:r>
            <a:r>
              <a:rPr b="1" lang="en" sz="900">
                <a:solidFill>
                  <a:srgbClr val="A31515"/>
                </a:solidFill>
                <a:highlight>
                  <a:srgbClr val="FFFFFF"/>
                </a:highlight>
                <a:latin typeface="Courier New"/>
                <a:ea typeface="Courier New"/>
                <a:cs typeface="Courier New"/>
                <a:sym typeface="Courier New"/>
              </a:rPr>
              <a:t>`</a:t>
            </a:r>
            <a:r>
              <a:rPr b="1" lang="en" sz="900">
                <a:solidFill>
                  <a:srgbClr val="0000FF"/>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baseUrl</a:t>
            </a:r>
            <a:r>
              <a:rPr b="1" lang="en" sz="900">
                <a:solidFill>
                  <a:srgbClr val="0000FF"/>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manifest</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'start_url'</a:t>
            </a:r>
            <a:r>
              <a:rPr b="1" lang="en" sz="900">
                <a:solidFill>
                  <a:schemeClr val="dk1"/>
                </a:solidFill>
                <a:highlight>
                  <a:srgbClr val="FFFFFF"/>
                </a:highlight>
                <a:latin typeface="Courier New"/>
                <a:ea typeface="Courier New"/>
                <a:cs typeface="Courier New"/>
                <a:sym typeface="Courier New"/>
              </a:rPr>
              <a:t>] = </a:t>
            </a:r>
            <a:r>
              <a:rPr b="1" lang="en" sz="900">
                <a:solidFill>
                  <a:srgbClr val="A31515"/>
                </a:solidFill>
                <a:highlight>
                  <a:srgbClr val="FFFFFF"/>
                </a:highlight>
                <a:latin typeface="Courier New"/>
                <a:ea typeface="Courier New"/>
                <a:cs typeface="Courier New"/>
                <a:sym typeface="Courier New"/>
              </a:rPr>
              <a:t>`</a:t>
            </a:r>
            <a:r>
              <a:rPr b="1" lang="en" sz="900">
                <a:solidFill>
                  <a:srgbClr val="0000FF"/>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baseUrl</a:t>
            </a:r>
            <a:r>
              <a:rPr b="1" lang="en" sz="900">
                <a:solidFill>
                  <a:srgbClr val="0000FF"/>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index.html`</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manifest</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icons</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forEach</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icon</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icon</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src</a:t>
            </a:r>
            <a:r>
              <a:rPr b="1" lang="en" sz="900">
                <a:solidFill>
                  <a:schemeClr val="dk1"/>
                </a:solidFill>
                <a:highlight>
                  <a:srgbClr val="FFFFFF"/>
                </a:highlight>
                <a:latin typeface="Courier New"/>
                <a:ea typeface="Courier New"/>
                <a:cs typeface="Courier New"/>
                <a:sym typeface="Courier New"/>
              </a:rPr>
              <a:t> = </a:t>
            </a:r>
            <a:r>
              <a:rPr b="1" lang="en" sz="900">
                <a:solidFill>
                  <a:srgbClr val="A31515"/>
                </a:solidFill>
                <a:highlight>
                  <a:srgbClr val="FFFFFF"/>
                </a:highlight>
                <a:latin typeface="Courier New"/>
                <a:ea typeface="Courier New"/>
                <a:cs typeface="Courier New"/>
                <a:sym typeface="Courier New"/>
              </a:rPr>
              <a:t>`</a:t>
            </a:r>
            <a:r>
              <a:rPr b="1" lang="en" sz="900">
                <a:solidFill>
                  <a:srgbClr val="0000FF"/>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baseUrl</a:t>
            </a:r>
            <a:r>
              <a:rPr b="1" lang="en" sz="900">
                <a:solidFill>
                  <a:srgbClr val="0000FF"/>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icon</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src</a:t>
            </a:r>
            <a:r>
              <a:rPr b="1" lang="en" sz="900">
                <a:solidFill>
                  <a:srgbClr val="0000FF"/>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const</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stringManifest</a:t>
            </a:r>
            <a:r>
              <a:rPr b="1" lang="en" sz="900">
                <a:solidFill>
                  <a:schemeClr val="dk1"/>
                </a:solidFill>
                <a:highlight>
                  <a:srgbClr val="FFFFFF"/>
                </a:highlight>
                <a:latin typeface="Courier New"/>
                <a:ea typeface="Courier New"/>
                <a:cs typeface="Courier New"/>
                <a:sym typeface="Courier New"/>
              </a:rPr>
              <a:t> = </a:t>
            </a:r>
            <a:r>
              <a:rPr b="1" lang="en" sz="900">
                <a:solidFill>
                  <a:srgbClr val="267F99"/>
                </a:solidFill>
                <a:highlight>
                  <a:srgbClr val="FFFFFF"/>
                </a:highlight>
                <a:latin typeface="Courier New"/>
                <a:ea typeface="Courier New"/>
                <a:cs typeface="Courier New"/>
                <a:sym typeface="Courier New"/>
              </a:rPr>
              <a:t>JSON</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stringify</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manifest</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const</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blob</a:t>
            </a:r>
            <a:r>
              <a:rPr b="1" lang="en" sz="900">
                <a:solidFill>
                  <a:schemeClr val="dk1"/>
                </a:solidFill>
                <a:highlight>
                  <a:srgbClr val="FFFFFF"/>
                </a:highlight>
                <a:latin typeface="Courier New"/>
                <a:ea typeface="Courier New"/>
                <a:cs typeface="Courier New"/>
                <a:sym typeface="Courier New"/>
              </a:rPr>
              <a:t> = </a:t>
            </a:r>
            <a:r>
              <a:rPr b="1" lang="en" sz="900">
                <a:solidFill>
                  <a:srgbClr val="0000FF"/>
                </a:solidFill>
                <a:highlight>
                  <a:srgbClr val="FFFFFF"/>
                </a:highlight>
                <a:latin typeface="Courier New"/>
                <a:ea typeface="Courier New"/>
                <a:cs typeface="Courier New"/>
                <a:sym typeface="Courier New"/>
              </a:rPr>
              <a:t>new</a:t>
            </a:r>
            <a:r>
              <a:rPr b="1" lang="en" sz="900">
                <a:solidFill>
                  <a:schemeClr val="dk1"/>
                </a:solidFill>
                <a:highlight>
                  <a:srgbClr val="FFFFFF"/>
                </a:highlight>
                <a:latin typeface="Courier New"/>
                <a:ea typeface="Courier New"/>
                <a:cs typeface="Courier New"/>
                <a:sym typeface="Courier New"/>
              </a:rPr>
              <a:t> </a:t>
            </a:r>
            <a:r>
              <a:rPr b="1" lang="en" sz="900">
                <a:solidFill>
                  <a:srgbClr val="267F99"/>
                </a:solidFill>
                <a:highlight>
                  <a:srgbClr val="FFFFFF"/>
                </a:highlight>
                <a:latin typeface="Courier New"/>
                <a:ea typeface="Courier New"/>
                <a:cs typeface="Courier New"/>
                <a:sym typeface="Courier New"/>
              </a:rPr>
              <a:t>Blob</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stringManifest</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type:</a:t>
            </a:r>
            <a:r>
              <a:rPr b="1" lang="en" sz="900">
                <a:solidFill>
                  <a:schemeClr val="dk1"/>
                </a:solidFill>
                <a:highlight>
                  <a:srgbClr val="FFFFFF"/>
                </a:highlight>
                <a:latin typeface="Courier New"/>
                <a:ea typeface="Courier New"/>
                <a:cs typeface="Courier New"/>
                <a:sym typeface="Courier New"/>
              </a:rPr>
              <a:t> </a:t>
            </a:r>
            <a:r>
              <a:rPr b="1" lang="en" sz="900">
                <a:solidFill>
                  <a:srgbClr val="A31515"/>
                </a:solidFill>
                <a:highlight>
                  <a:srgbClr val="FFFFFF"/>
                </a:highlight>
                <a:latin typeface="Courier New"/>
                <a:ea typeface="Courier New"/>
                <a:cs typeface="Courier New"/>
                <a:sym typeface="Courier New"/>
              </a:rPr>
              <a:t>'application/json'</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const</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manifestURL</a:t>
            </a:r>
            <a:r>
              <a:rPr b="1" lang="en" sz="900">
                <a:solidFill>
                  <a:schemeClr val="dk1"/>
                </a:solidFill>
                <a:highlight>
                  <a:srgbClr val="FFFFFF"/>
                </a:highlight>
                <a:latin typeface="Courier New"/>
                <a:ea typeface="Courier New"/>
                <a:cs typeface="Courier New"/>
                <a:sym typeface="Courier New"/>
              </a:rPr>
              <a:t> = </a:t>
            </a:r>
            <a:r>
              <a:rPr b="1" lang="en" sz="900">
                <a:solidFill>
                  <a:srgbClr val="001080"/>
                </a:solidFill>
                <a:highlight>
                  <a:srgbClr val="FFFFFF"/>
                </a:highlight>
                <a:latin typeface="Courier New"/>
                <a:ea typeface="Courier New"/>
                <a:cs typeface="Courier New"/>
                <a:sym typeface="Courier New"/>
              </a:rPr>
              <a:t>URL</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createObjectURL</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blob</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document</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querySelector</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'#manifestPlaceholder'</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setAttribute</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'href'</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manifestURL</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0" rtl="0" algn="ctr">
              <a:spcBef>
                <a:spcPts val="0"/>
              </a:spcBef>
              <a:spcAft>
                <a:spcPts val="0"/>
              </a:spcAft>
              <a:buNone/>
            </a:pPr>
            <a:r>
              <a:t/>
            </a:r>
            <a:endParaRPr b="1"/>
          </a:p>
        </p:txBody>
      </p:sp>
      <p:sp>
        <p:nvSpPr>
          <p:cNvPr id="137" name="Google Shape;137;p25"/>
          <p:cNvSpPr txBox="1"/>
          <p:nvPr>
            <p:ph idx="4294967295" type="title"/>
          </p:nvPr>
        </p:nvSpPr>
        <p:spPr>
          <a:xfrm>
            <a:off x="311700" y="686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Add this in app.js</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43" name="Google Shape;143;p2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44" name="Google Shape;144;p26"/>
          <p:cNvSpPr txBox="1"/>
          <p:nvPr/>
        </p:nvSpPr>
        <p:spPr>
          <a:xfrm>
            <a:off x="659425" y="2415075"/>
            <a:ext cx="6441900" cy="792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45" name="Google Shape;145;p26"/>
          <p:cNvPicPr preferRelativeResize="0"/>
          <p:nvPr/>
        </p:nvPicPr>
        <p:blipFill>
          <a:blip r:embed="rId3">
            <a:alphaModFix/>
          </a:blip>
          <a:stretch>
            <a:fillRect/>
          </a:stretch>
        </p:blipFill>
        <p:spPr>
          <a:xfrm>
            <a:off x="0" y="277164"/>
            <a:ext cx="9143999" cy="489397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151" name="Google Shape;151;p2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152" name="Google Shape;152;p27"/>
          <p:cNvPicPr preferRelativeResize="0"/>
          <p:nvPr/>
        </p:nvPicPr>
        <p:blipFill>
          <a:blip r:embed="rId3">
            <a:alphaModFix/>
          </a:blip>
          <a:stretch>
            <a:fillRect/>
          </a:stretch>
        </p:blipFill>
        <p:spPr>
          <a:xfrm>
            <a:off x="311700" y="2797175"/>
            <a:ext cx="7547297" cy="1211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rgbClr val="FF9900"/>
                </a:solidFill>
                <a:highlight>
                  <a:srgbClr val="FFFFFF"/>
                </a:highlight>
                <a:latin typeface="Roboto"/>
                <a:ea typeface="Roboto"/>
                <a:cs typeface="Roboto"/>
                <a:sym typeface="Roboto"/>
              </a:rPr>
              <a:t>Introduction to </a:t>
            </a:r>
            <a:endParaRPr b="1" sz="6000">
              <a:solidFill>
                <a:srgbClr val="FF9900"/>
              </a:solidFill>
              <a:highlight>
                <a:srgbClr val="FFFFFF"/>
              </a:highlight>
              <a:latin typeface="Roboto"/>
              <a:ea typeface="Roboto"/>
              <a:cs typeface="Roboto"/>
              <a:sym typeface="Roboto"/>
            </a:endParaRPr>
          </a:p>
          <a:p>
            <a:pPr indent="0" lvl="0" marL="0" rtl="0" algn="ctr">
              <a:spcBef>
                <a:spcPts val="1600"/>
              </a:spcBef>
              <a:spcAft>
                <a:spcPts val="1600"/>
              </a:spcAft>
              <a:buNone/>
            </a:pPr>
            <a:r>
              <a:rPr b="1" lang="en" sz="6000">
                <a:solidFill>
                  <a:srgbClr val="FF9900"/>
                </a:solidFill>
                <a:highlight>
                  <a:srgbClr val="FFFFFF"/>
                </a:highlight>
                <a:latin typeface="Roboto"/>
                <a:ea typeface="Roboto"/>
                <a:cs typeface="Roboto"/>
                <a:sym typeface="Roboto"/>
              </a:rPr>
              <a:t>Service Workers</a:t>
            </a:r>
            <a:endParaRPr b="1" sz="6000">
              <a:solidFill>
                <a:srgbClr val="FF99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5" name="Google Shape;165;p29"/>
          <p:cNvPicPr preferRelativeResize="0"/>
          <p:nvPr/>
        </p:nvPicPr>
        <p:blipFill>
          <a:blip r:embed="rId3">
            <a:alphaModFix/>
          </a:blip>
          <a:stretch>
            <a:fillRect/>
          </a:stretch>
        </p:blipFill>
        <p:spPr>
          <a:xfrm>
            <a:off x="1666485" y="0"/>
            <a:ext cx="5811031"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2" name="Google Shape;172;p30"/>
          <p:cNvPicPr preferRelativeResize="0"/>
          <p:nvPr/>
        </p:nvPicPr>
        <p:blipFill>
          <a:blip r:embed="rId3">
            <a:alphaModFix/>
          </a:blip>
          <a:stretch>
            <a:fillRect/>
          </a:stretch>
        </p:blipFill>
        <p:spPr>
          <a:xfrm>
            <a:off x="0" y="361950"/>
            <a:ext cx="9144001" cy="44196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100">
                <a:highlight>
                  <a:srgbClr val="FFFFFF"/>
                </a:highlight>
              </a:rPr>
              <a:t>Service Worker Lifecycle</a:t>
            </a:r>
            <a:endParaRPr b="1" sz="2100">
              <a:highlight>
                <a:srgbClr val="FFFFFF"/>
              </a:highlight>
            </a:endParaRPr>
          </a:p>
          <a:p>
            <a:pPr indent="0" lvl="0" marL="0" rtl="0" algn="l">
              <a:spcBef>
                <a:spcPts val="2300"/>
              </a:spcBef>
              <a:spcAft>
                <a:spcPts val="0"/>
              </a:spcAft>
              <a:buNone/>
            </a:pPr>
            <a:r>
              <a:t/>
            </a:r>
            <a:endParaRPr/>
          </a:p>
        </p:txBody>
      </p:sp>
      <p:pic>
        <p:nvPicPr>
          <p:cNvPr id="178" name="Google Shape;178;p31"/>
          <p:cNvPicPr preferRelativeResize="0"/>
          <p:nvPr/>
        </p:nvPicPr>
        <p:blipFill>
          <a:blip r:embed="rId3">
            <a:alphaModFix/>
          </a:blip>
          <a:stretch>
            <a:fillRect/>
          </a:stretch>
        </p:blipFill>
        <p:spPr>
          <a:xfrm>
            <a:off x="2604038" y="1017725"/>
            <a:ext cx="3935927" cy="409562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rgbClr val="FF9900"/>
                </a:solidFill>
                <a:highlight>
                  <a:srgbClr val="FFFFFF"/>
                </a:highlight>
                <a:latin typeface="Roboto"/>
                <a:ea typeface="Roboto"/>
                <a:cs typeface="Roboto"/>
                <a:sym typeface="Roboto"/>
              </a:rPr>
              <a:t>Understanding the </a:t>
            </a:r>
            <a:endParaRPr b="1" sz="6000">
              <a:solidFill>
                <a:srgbClr val="FF9900"/>
              </a:solidFill>
              <a:highlight>
                <a:srgbClr val="FFFFFF"/>
              </a:highlight>
              <a:latin typeface="Roboto"/>
              <a:ea typeface="Roboto"/>
              <a:cs typeface="Roboto"/>
              <a:sym typeface="Roboto"/>
            </a:endParaRPr>
          </a:p>
          <a:p>
            <a:pPr indent="0" lvl="0" marL="0" rtl="0" algn="ctr">
              <a:spcBef>
                <a:spcPts val="1600"/>
              </a:spcBef>
              <a:spcAft>
                <a:spcPts val="1600"/>
              </a:spcAft>
              <a:buNone/>
            </a:pPr>
            <a:r>
              <a:rPr b="1" lang="en" sz="6000">
                <a:solidFill>
                  <a:srgbClr val="FF9900"/>
                </a:solidFill>
                <a:highlight>
                  <a:srgbClr val="FFFFFF"/>
                </a:highlight>
                <a:latin typeface="Roboto"/>
                <a:ea typeface="Roboto"/>
                <a:cs typeface="Roboto"/>
                <a:sym typeface="Roboto"/>
              </a:rPr>
              <a:t>App Manifest</a:t>
            </a:r>
            <a:endParaRPr b="1" sz="6000">
              <a:solidFill>
                <a:srgbClr val="FF99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9900"/>
                </a:solidFill>
              </a:rPr>
              <a:t>Register a Service Worker in sw.js</a:t>
            </a:r>
            <a:endParaRPr b="1">
              <a:solidFill>
                <a:srgbClr val="FF9900"/>
              </a:solidFill>
            </a:endParaRPr>
          </a:p>
        </p:txBody>
      </p:sp>
      <p:sp>
        <p:nvSpPr>
          <p:cNvPr id="184" name="Google Shape;184;p32"/>
          <p:cNvSpPr txBox="1"/>
          <p:nvPr>
            <p:ph idx="1" type="body"/>
          </p:nvPr>
        </p:nvSpPr>
        <p:spPr>
          <a:xfrm>
            <a:off x="311700" y="1017725"/>
            <a:ext cx="8520600" cy="8715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To install a service worker, you need to kick start the process by registering it on your page. This tells the browser where your service worker JavaScript file lives. Create an empty file named </a:t>
            </a:r>
            <a:r>
              <a:rPr b="1" lang="en" sz="1100">
                <a:solidFill>
                  <a:srgbClr val="333333"/>
                </a:solidFill>
                <a:highlight>
                  <a:srgbClr val="FFFFFF"/>
                </a:highlight>
              </a:rPr>
              <a:t>sw.js</a:t>
            </a:r>
            <a:r>
              <a:rPr lang="en" sz="1100">
                <a:solidFill>
                  <a:schemeClr val="dk1"/>
                </a:solidFill>
                <a:highlight>
                  <a:srgbClr val="FFFFFF"/>
                </a:highlight>
              </a:rPr>
              <a:t> on the same level as </a:t>
            </a:r>
            <a:r>
              <a:rPr b="1" lang="en" sz="1100">
                <a:solidFill>
                  <a:srgbClr val="333333"/>
                </a:solidFill>
                <a:highlight>
                  <a:srgbClr val="FFFFFF"/>
                </a:highlight>
              </a:rPr>
              <a:t>index.html</a:t>
            </a:r>
            <a:r>
              <a:rPr lang="en" sz="1100">
                <a:solidFill>
                  <a:schemeClr val="dk1"/>
                </a:solidFill>
                <a:highlight>
                  <a:srgbClr val="FFFFFF"/>
                </a:highlight>
              </a:rPr>
              <a:t>.</a:t>
            </a:r>
            <a:r>
              <a:rPr lang="en" sz="1100">
                <a:solidFill>
                  <a:schemeClr val="dk1"/>
                </a:solidFill>
                <a:highlight>
                  <a:srgbClr val="FFFFFF"/>
                </a:highlight>
              </a:rPr>
              <a:t> Then in </a:t>
            </a:r>
            <a:r>
              <a:rPr b="1" lang="en" sz="1100">
                <a:solidFill>
                  <a:srgbClr val="333333"/>
                </a:solidFill>
                <a:highlight>
                  <a:srgbClr val="FFFFFF"/>
                </a:highlight>
              </a:rPr>
              <a:t>src/js/app.js </a:t>
            </a:r>
            <a:r>
              <a:rPr i="1" lang="en" sz="1100" u="sng">
                <a:solidFill>
                  <a:srgbClr val="333333"/>
                </a:solidFill>
                <a:highlight>
                  <a:srgbClr val="FFFFFF"/>
                </a:highlight>
              </a:rPr>
              <a:t>add</a:t>
            </a:r>
            <a:r>
              <a:rPr lang="en" sz="1100">
                <a:solidFill>
                  <a:srgbClr val="333333"/>
                </a:solidFill>
                <a:highlight>
                  <a:srgbClr val="FFFFFF"/>
                </a:highlight>
              </a:rPr>
              <a:t> this</a:t>
            </a:r>
            <a:r>
              <a:rPr lang="en" sz="1100">
                <a:solidFill>
                  <a:schemeClr val="dk1"/>
                </a:solidFill>
                <a:highlight>
                  <a:srgbClr val="FFFFFF"/>
                </a:highlight>
              </a:rPr>
              <a:t>:</a:t>
            </a:r>
            <a:endParaRPr sz="900">
              <a:solidFill>
                <a:srgbClr val="001080"/>
              </a:solidFill>
              <a:highlight>
                <a:srgbClr val="FFFFFF"/>
              </a:highlight>
            </a:endParaRPr>
          </a:p>
          <a:p>
            <a:pPr indent="0" lvl="0" marL="0" rtl="0" algn="l">
              <a:spcBef>
                <a:spcPts val="1200"/>
              </a:spcBef>
              <a:spcAft>
                <a:spcPts val="1600"/>
              </a:spcAft>
              <a:buNone/>
            </a:pPr>
            <a:r>
              <a:t/>
            </a:r>
            <a:endParaRPr/>
          </a:p>
        </p:txBody>
      </p:sp>
      <p:sp>
        <p:nvSpPr>
          <p:cNvPr id="185" name="Google Shape;185;p32"/>
          <p:cNvSpPr txBox="1"/>
          <p:nvPr/>
        </p:nvSpPr>
        <p:spPr>
          <a:xfrm>
            <a:off x="238125" y="1889225"/>
            <a:ext cx="8556600" cy="3132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900">
                <a:solidFill>
                  <a:srgbClr val="001080"/>
                </a:solidFill>
                <a:highlight>
                  <a:srgbClr val="FFFFFF"/>
                </a:highlight>
                <a:latin typeface="Courier New"/>
                <a:ea typeface="Courier New"/>
                <a:cs typeface="Courier New"/>
                <a:sym typeface="Courier New"/>
              </a:rPr>
              <a:t>           window</a:t>
            </a:r>
            <a:r>
              <a:rPr lang="en" sz="900">
                <a:solidFill>
                  <a:schemeClr val="dk1"/>
                </a:solidFill>
                <a:highlight>
                  <a:srgbClr val="FFFFFF"/>
                </a:highlight>
                <a:latin typeface="Courier New"/>
                <a:ea typeface="Courier New"/>
                <a:cs typeface="Courier New"/>
                <a:sym typeface="Courier New"/>
              </a:rPr>
              <a:t>.</a:t>
            </a:r>
            <a:r>
              <a:rPr lang="en" sz="900">
                <a:solidFill>
                  <a:srgbClr val="795E26"/>
                </a:solidFill>
                <a:highlight>
                  <a:srgbClr val="FFFFFF"/>
                </a:highlight>
                <a:latin typeface="Courier New"/>
                <a:ea typeface="Courier New"/>
                <a:cs typeface="Courier New"/>
                <a:sym typeface="Courier New"/>
              </a:rPr>
              <a:t>addEventListener</a:t>
            </a:r>
            <a:r>
              <a:rPr lang="en" sz="900">
                <a:solidFill>
                  <a:schemeClr val="dk1"/>
                </a:solidFill>
                <a:highlight>
                  <a:srgbClr val="FFFFFF"/>
                </a:highlight>
                <a:latin typeface="Courier New"/>
                <a:ea typeface="Courier New"/>
                <a:cs typeface="Courier New"/>
                <a:sym typeface="Courier New"/>
              </a:rPr>
              <a:t>(</a:t>
            </a:r>
            <a:r>
              <a:rPr lang="en" sz="900">
                <a:solidFill>
                  <a:srgbClr val="A31515"/>
                </a:solidFill>
                <a:highlight>
                  <a:srgbClr val="FFFFFF"/>
                </a:highlight>
                <a:latin typeface="Courier New"/>
                <a:ea typeface="Courier New"/>
                <a:cs typeface="Courier New"/>
                <a:sym typeface="Courier New"/>
              </a:rPr>
              <a:t>'load'</a:t>
            </a:r>
            <a:r>
              <a:rPr lang="en" sz="900">
                <a:solidFill>
                  <a:schemeClr val="dk1"/>
                </a:solidFill>
                <a:highlight>
                  <a:srgbClr val="FFFFFF"/>
                </a:highlight>
                <a:latin typeface="Courier New"/>
                <a:ea typeface="Courier New"/>
                <a:cs typeface="Courier New"/>
                <a:sym typeface="Courier New"/>
              </a:rPr>
              <a:t>, () </a:t>
            </a:r>
            <a:r>
              <a:rPr lang="en" sz="900">
                <a:solidFill>
                  <a:srgbClr val="0000FF"/>
                </a:solidFill>
                <a:highlight>
                  <a:srgbClr val="FFFFFF"/>
                </a:highlight>
                <a:latin typeface="Courier New"/>
                <a:ea typeface="Courier New"/>
                <a:cs typeface="Courier New"/>
                <a:sym typeface="Courier New"/>
              </a:rPr>
              <a:t>=&gt;</a:t>
            </a:r>
            <a:r>
              <a:rPr lang="en" sz="900">
                <a:solidFill>
                  <a:schemeClr val="dk1"/>
                </a:solidFill>
                <a:highlight>
                  <a:srgbClr val="FFFFFF"/>
                </a:highlight>
                <a:latin typeface="Courier New"/>
                <a:ea typeface="Courier New"/>
                <a:cs typeface="Courier New"/>
                <a:sym typeface="Courier New"/>
              </a:rPr>
              <a:t> {</a:t>
            </a:r>
            <a:endParaRPr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rgbClr val="FF0000"/>
                </a:solidFill>
                <a:highlight>
                  <a:srgbClr val="FFFFFF"/>
                </a:highlight>
                <a:latin typeface="Courier New"/>
                <a:ea typeface="Courier New"/>
                <a:cs typeface="Courier New"/>
                <a:sym typeface="Courier New"/>
              </a:rPr>
              <a:t>// Place this code after the existing code !!!</a:t>
            </a:r>
            <a:endParaRPr b="1" sz="900">
              <a:solidFill>
                <a:srgbClr val="FF000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AF00DB"/>
                </a:solidFill>
                <a:highlight>
                  <a:srgbClr val="FFFFFF"/>
                </a:highlight>
                <a:latin typeface="Courier New"/>
                <a:ea typeface="Courier New"/>
                <a:cs typeface="Courier New"/>
                <a:sym typeface="Courier New"/>
              </a:rPr>
              <a:t>if</a:t>
            </a:r>
            <a:r>
              <a:rPr b="1" lang="en" sz="900">
                <a:solidFill>
                  <a:schemeClr val="dk1"/>
                </a:solidFill>
                <a:highlight>
                  <a:srgbClr val="FFFFFF"/>
                </a:highlight>
                <a:latin typeface="Courier New"/>
                <a:ea typeface="Courier New"/>
                <a:cs typeface="Courier New"/>
                <a:sym typeface="Courier New"/>
              </a:rPr>
              <a:t> (</a:t>
            </a:r>
            <a:r>
              <a:rPr b="1" lang="en" sz="900">
                <a:solidFill>
                  <a:srgbClr val="A31515"/>
                </a:solidFill>
                <a:highlight>
                  <a:srgbClr val="FFFFFF"/>
                </a:highlight>
                <a:latin typeface="Courier New"/>
                <a:ea typeface="Courier New"/>
                <a:cs typeface="Courier New"/>
                <a:sym typeface="Courier New"/>
              </a:rPr>
              <a:t>'serviceWorker'</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in</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navigator</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navigator</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serviceWorker</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register</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a:t>
            </a:r>
            <a:r>
              <a:rPr b="1" lang="en" sz="900">
                <a:solidFill>
                  <a:srgbClr val="0000FF"/>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baseUrl</a:t>
            </a:r>
            <a:r>
              <a:rPr b="1" lang="en" sz="900">
                <a:solidFill>
                  <a:srgbClr val="0000FF"/>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sw.js`</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795E26"/>
                </a:solidFill>
                <a:highlight>
                  <a:srgbClr val="FFFFFF"/>
                </a:highlight>
                <a:latin typeface="Courier New"/>
                <a:ea typeface="Courier New"/>
                <a:cs typeface="Courier New"/>
                <a:sym typeface="Courier New"/>
              </a:rPr>
              <a:t>then</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registration</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8000"/>
                </a:solidFill>
                <a:highlight>
                  <a:srgbClr val="FFFFFF"/>
                </a:highlight>
                <a:latin typeface="Courier New"/>
                <a:ea typeface="Courier New"/>
                <a:cs typeface="Courier New"/>
                <a:sym typeface="Courier New"/>
              </a:rPr>
              <a:t>// Registration was successful</a:t>
            </a:r>
            <a:endParaRPr b="1" sz="900">
              <a:solidFill>
                <a:srgbClr val="00800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267F99"/>
                </a:solidFill>
                <a:highlight>
                  <a:srgbClr val="FFFFFF"/>
                </a:highlight>
                <a:latin typeface="Courier New"/>
                <a:ea typeface="Courier New"/>
                <a:cs typeface="Courier New"/>
                <a:sym typeface="Courier New"/>
              </a:rPr>
              <a:t>console</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log</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'ServiceWorker registration successful with scope: '</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registration</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scope</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795E26"/>
                </a:solidFill>
                <a:highlight>
                  <a:srgbClr val="FFFFFF"/>
                </a:highlight>
                <a:latin typeface="Courier New"/>
                <a:ea typeface="Courier New"/>
                <a:cs typeface="Courier New"/>
                <a:sym typeface="Courier New"/>
              </a:rPr>
              <a:t>catch</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err</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8000"/>
                </a:solidFill>
                <a:highlight>
                  <a:srgbClr val="FFFFFF"/>
                </a:highlight>
                <a:latin typeface="Courier New"/>
                <a:ea typeface="Courier New"/>
                <a:cs typeface="Courier New"/>
                <a:sym typeface="Courier New"/>
              </a:rPr>
              <a:t>// registration failed :(</a:t>
            </a:r>
            <a:endParaRPr b="1" sz="900">
              <a:solidFill>
                <a:srgbClr val="00800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267F99"/>
                </a:solidFill>
                <a:highlight>
                  <a:srgbClr val="FFFFFF"/>
                </a:highlight>
                <a:latin typeface="Courier New"/>
                <a:ea typeface="Courier New"/>
                <a:cs typeface="Courier New"/>
                <a:sym typeface="Courier New"/>
              </a:rPr>
              <a:t>console</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log</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'ServiceWorker registration failed: '</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err</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t/>
            </a:r>
            <a:endParaRPr b="1" sz="9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chemeClr val="dk1"/>
                </a:solidFill>
                <a:highlight>
                  <a:srgbClr val="FFFFFF"/>
                </a:highlight>
                <a:latin typeface="Courier New"/>
                <a:ea typeface="Courier New"/>
                <a:cs typeface="Courier New"/>
                <a:sym typeface="Courier New"/>
              </a:rPr>
              <a:t>            });</a:t>
            </a:r>
            <a:endParaRPr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t/>
            </a:r>
            <a:endParaRPr b="1" sz="900">
              <a:solidFill>
                <a:srgbClr val="001080"/>
              </a:solidFill>
              <a:highlight>
                <a:schemeClr val="lt1"/>
              </a:highlight>
              <a:latin typeface="Courier New"/>
              <a:ea typeface="Courier New"/>
              <a:cs typeface="Courier New"/>
              <a:sym typeface="Courier New"/>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2" name="Google Shape;192;p33"/>
          <p:cNvPicPr preferRelativeResize="0"/>
          <p:nvPr/>
        </p:nvPicPr>
        <p:blipFill>
          <a:blip r:embed="rId3">
            <a:alphaModFix/>
          </a:blip>
          <a:stretch>
            <a:fillRect/>
          </a:stretch>
        </p:blipFill>
        <p:spPr>
          <a:xfrm>
            <a:off x="0" y="1205339"/>
            <a:ext cx="9144000" cy="273282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9" name="Google Shape;199;p34"/>
          <p:cNvPicPr preferRelativeResize="0"/>
          <p:nvPr/>
        </p:nvPicPr>
        <p:blipFill>
          <a:blip r:embed="rId3">
            <a:alphaModFix/>
          </a:blip>
          <a:stretch>
            <a:fillRect/>
          </a:stretch>
        </p:blipFill>
        <p:spPr>
          <a:xfrm>
            <a:off x="1770985" y="0"/>
            <a:ext cx="5602030" cy="51435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5"/>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lgn="l">
              <a:lnSpc>
                <a:spcPct val="140000"/>
              </a:lnSpc>
              <a:spcBef>
                <a:spcPts val="1200"/>
              </a:spcBef>
              <a:spcAft>
                <a:spcPts val="0"/>
              </a:spcAft>
              <a:buNone/>
            </a:pPr>
            <a:r>
              <a:rPr b="1" lang="en" sz="1400">
                <a:solidFill>
                  <a:srgbClr val="FF0000"/>
                </a:solidFill>
                <a:highlight>
                  <a:srgbClr val="FFFFFF"/>
                </a:highlight>
              </a:rPr>
              <a:t>And always ‘</a:t>
            </a:r>
            <a:r>
              <a:rPr b="1" i="1" lang="en" sz="1400">
                <a:solidFill>
                  <a:srgbClr val="FF0000"/>
                </a:solidFill>
                <a:highlight>
                  <a:srgbClr val="FFFFFF"/>
                </a:highlight>
              </a:rPr>
              <a:t>update on reload</a:t>
            </a:r>
            <a:r>
              <a:rPr b="1" lang="en" sz="1400">
                <a:solidFill>
                  <a:srgbClr val="FF0000"/>
                </a:solidFill>
                <a:highlight>
                  <a:srgbClr val="FFFFFF"/>
                </a:highlight>
              </a:rPr>
              <a:t>’ your Service worker, during development  !!!</a:t>
            </a:r>
            <a:endParaRPr b="1" sz="1400">
              <a:solidFill>
                <a:srgbClr val="FF0000"/>
              </a:solidFill>
              <a:highlight>
                <a:srgbClr val="FFFFFF"/>
              </a:highlight>
            </a:endParaRPr>
          </a:p>
          <a:p>
            <a:pPr indent="0" lvl="0" marL="0" rtl="0" algn="l">
              <a:lnSpc>
                <a:spcPct val="140000"/>
              </a:lnSpc>
              <a:spcBef>
                <a:spcPts val="1200"/>
              </a:spcBef>
              <a:spcAft>
                <a:spcPts val="1200"/>
              </a:spcAft>
              <a:buNone/>
            </a:pPr>
            <a:r>
              <a:t/>
            </a:r>
            <a:endParaRPr b="1" sz="1400">
              <a:solidFill>
                <a:srgbClr val="980000"/>
              </a:solidFill>
              <a:highlight>
                <a:srgbClr val="FFFFFF"/>
              </a:highlight>
            </a:endParaRPr>
          </a:p>
        </p:txBody>
      </p:sp>
      <p:pic>
        <p:nvPicPr>
          <p:cNvPr id="206" name="Google Shape;206;p35"/>
          <p:cNvPicPr preferRelativeResize="0"/>
          <p:nvPr/>
        </p:nvPicPr>
        <p:blipFill>
          <a:blip r:embed="rId3">
            <a:alphaModFix/>
          </a:blip>
          <a:stretch>
            <a:fillRect/>
          </a:stretch>
        </p:blipFill>
        <p:spPr>
          <a:xfrm>
            <a:off x="0" y="1770302"/>
            <a:ext cx="9143999" cy="212224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3" name="Google Shape;213;p36"/>
          <p:cNvPicPr preferRelativeResize="0"/>
          <p:nvPr/>
        </p:nvPicPr>
        <p:blipFill>
          <a:blip r:embed="rId3">
            <a:alphaModFix/>
          </a:blip>
          <a:stretch>
            <a:fillRect/>
          </a:stretch>
        </p:blipFill>
        <p:spPr>
          <a:xfrm>
            <a:off x="0" y="1802759"/>
            <a:ext cx="9143999" cy="153798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0" name="Google Shape;220;p37"/>
          <p:cNvPicPr preferRelativeResize="0"/>
          <p:nvPr/>
        </p:nvPicPr>
        <p:blipFill>
          <a:blip r:embed="rId3">
            <a:alphaModFix/>
          </a:blip>
          <a:stretch>
            <a:fillRect/>
          </a:stretch>
        </p:blipFill>
        <p:spPr>
          <a:xfrm>
            <a:off x="1672167" y="0"/>
            <a:ext cx="5799666" cy="5143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9900"/>
                </a:solidFill>
              </a:rPr>
              <a:t>Add this in sw.js</a:t>
            </a:r>
            <a:endParaRPr b="1">
              <a:solidFill>
                <a:srgbClr val="FF9900"/>
              </a:solidFill>
            </a:endParaRPr>
          </a:p>
        </p:txBody>
      </p:sp>
      <p:sp>
        <p:nvSpPr>
          <p:cNvPr id="226" name="Google Shape;226;p38"/>
          <p:cNvSpPr txBox="1"/>
          <p:nvPr>
            <p:ph idx="1" type="body"/>
          </p:nvPr>
        </p:nvSpPr>
        <p:spPr>
          <a:xfrm>
            <a:off x="311700" y="1152475"/>
            <a:ext cx="8520600" cy="927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latin typeface="Roboto"/>
                <a:ea typeface="Roboto"/>
                <a:cs typeface="Roboto"/>
                <a:sym typeface="Roboto"/>
              </a:rPr>
              <a:t>Let's listen to the main lifecycle events </a:t>
            </a:r>
            <a:r>
              <a:rPr b="1" i="1" lang="en" sz="1100">
                <a:solidFill>
                  <a:srgbClr val="333333"/>
                </a:solidFill>
                <a:highlight>
                  <a:srgbClr val="FFFFFF"/>
                </a:highlight>
              </a:rPr>
              <a:t>install</a:t>
            </a:r>
            <a:r>
              <a:rPr lang="en" sz="1100">
                <a:solidFill>
                  <a:schemeClr val="dk1"/>
                </a:solidFill>
                <a:highlight>
                  <a:srgbClr val="FFFFFF"/>
                </a:highlight>
                <a:latin typeface="Roboto"/>
                <a:ea typeface="Roboto"/>
                <a:cs typeface="Roboto"/>
                <a:sym typeface="Roboto"/>
              </a:rPr>
              <a:t> and </a:t>
            </a:r>
            <a:r>
              <a:rPr b="1" i="1" lang="en" sz="1100">
                <a:solidFill>
                  <a:srgbClr val="333333"/>
                </a:solidFill>
                <a:highlight>
                  <a:srgbClr val="FFFFFF"/>
                </a:highlight>
              </a:rPr>
              <a:t>activate</a:t>
            </a:r>
            <a:endParaRPr b="1" i="1" sz="1100">
              <a:solidFill>
                <a:srgbClr val="333333"/>
              </a:solidFill>
              <a:highlight>
                <a:srgbClr val="FFFFFF"/>
              </a:highlight>
            </a:endParaRPr>
          </a:p>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latin typeface="Roboto"/>
                <a:ea typeface="Roboto"/>
                <a:cs typeface="Roboto"/>
                <a:sym typeface="Roboto"/>
              </a:rPr>
              <a:t>Add this in the </a:t>
            </a:r>
            <a:r>
              <a:rPr b="1" lang="en" sz="1100">
                <a:solidFill>
                  <a:srgbClr val="333333"/>
                </a:solidFill>
                <a:highlight>
                  <a:srgbClr val="FFFFFF"/>
                </a:highlight>
              </a:rPr>
              <a:t>sw.js:</a:t>
            </a:r>
            <a:endParaRPr b="1" sz="900">
              <a:solidFill>
                <a:srgbClr val="001080"/>
              </a:solidFill>
              <a:highlight>
                <a:srgbClr val="FFFFFF"/>
              </a:highlight>
              <a:latin typeface="Courier New"/>
              <a:ea typeface="Courier New"/>
              <a:cs typeface="Courier New"/>
              <a:sym typeface="Courier New"/>
            </a:endParaRPr>
          </a:p>
          <a:p>
            <a:pPr indent="0" lvl="0" marL="0" rtl="0" algn="l">
              <a:spcBef>
                <a:spcPts val="1200"/>
              </a:spcBef>
              <a:spcAft>
                <a:spcPts val="1600"/>
              </a:spcAft>
              <a:buNone/>
            </a:pPr>
            <a:r>
              <a:t/>
            </a:r>
            <a:endParaRPr b="1"/>
          </a:p>
        </p:txBody>
      </p:sp>
      <p:sp>
        <p:nvSpPr>
          <p:cNvPr id="227" name="Google Shape;227;p38"/>
          <p:cNvSpPr txBox="1"/>
          <p:nvPr/>
        </p:nvSpPr>
        <p:spPr>
          <a:xfrm>
            <a:off x="311700" y="2079775"/>
            <a:ext cx="8364000" cy="2817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50000"/>
              </a:lnSpc>
              <a:spcBef>
                <a:spcPts val="0"/>
              </a:spcBef>
              <a:spcAft>
                <a:spcPts val="0"/>
              </a:spcAft>
              <a:buNone/>
            </a:pPr>
            <a:r>
              <a:t/>
            </a:r>
            <a:endParaRPr b="1" sz="900">
              <a:solidFill>
                <a:srgbClr val="00108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rgbClr val="001080"/>
                </a:solidFill>
                <a:highlight>
                  <a:srgbClr val="FFFFFF"/>
                </a:highlight>
                <a:latin typeface="Courier New"/>
                <a:ea typeface="Courier New"/>
                <a:cs typeface="Courier New"/>
                <a:sym typeface="Courier New"/>
              </a:rPr>
              <a:t>self</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addEventListener</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'install'</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267F99"/>
                </a:solidFill>
                <a:highlight>
                  <a:srgbClr val="FFFFFF"/>
                </a:highlight>
                <a:latin typeface="Courier New"/>
                <a:ea typeface="Courier New"/>
                <a:cs typeface="Courier New"/>
                <a:sym typeface="Courier New"/>
              </a:rPr>
              <a:t>console</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log</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'[Service Worker] Installing Service Worker ...'</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waitUntil</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self</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skipWaiting</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rgbClr val="001080"/>
                </a:solidFill>
                <a:highlight>
                  <a:srgbClr val="FFFFFF"/>
                </a:highlight>
                <a:latin typeface="Courier New"/>
                <a:ea typeface="Courier New"/>
                <a:cs typeface="Courier New"/>
                <a:sym typeface="Courier New"/>
              </a:rPr>
              <a:t>self</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addEventListener</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'activate'</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267F99"/>
                </a:solidFill>
                <a:highlight>
                  <a:srgbClr val="FFFFFF"/>
                </a:highlight>
                <a:latin typeface="Courier New"/>
                <a:ea typeface="Courier New"/>
                <a:cs typeface="Courier New"/>
                <a:sym typeface="Courier New"/>
              </a:rPr>
              <a:t>console</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log</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'[Service Worker] Activating Service Worker ...'</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AF00DB"/>
                </a:solidFill>
                <a:highlight>
                  <a:srgbClr val="FFFFFF"/>
                </a:highlight>
                <a:latin typeface="Courier New"/>
                <a:ea typeface="Courier New"/>
                <a:cs typeface="Courier New"/>
                <a:sym typeface="Courier New"/>
              </a:rPr>
              <a:t>return</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self</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clients</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claim</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1600"/>
              </a:spcAft>
              <a:buClr>
                <a:schemeClr val="dk1"/>
              </a:buClr>
              <a:buSzPts val="1100"/>
              <a:buFont typeface="Arial"/>
              <a:buNone/>
            </a:pPr>
            <a:r>
              <a:t/>
            </a:r>
            <a:endParaRPr b="1" sz="900">
              <a:solidFill>
                <a:srgbClr val="001080"/>
              </a:solidFill>
              <a:highlight>
                <a:schemeClr val="lt1"/>
              </a:highlight>
              <a:latin typeface="Courier New"/>
              <a:ea typeface="Courier New"/>
              <a:cs typeface="Courier New"/>
              <a:sym typeface="Courier New"/>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4" name="Google Shape;234;p39"/>
          <p:cNvPicPr preferRelativeResize="0"/>
          <p:nvPr/>
        </p:nvPicPr>
        <p:blipFill>
          <a:blip r:embed="rId3">
            <a:alphaModFix/>
          </a:blip>
          <a:stretch>
            <a:fillRect/>
          </a:stretch>
        </p:blipFill>
        <p:spPr>
          <a:xfrm>
            <a:off x="0" y="541039"/>
            <a:ext cx="9143999" cy="406142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1" name="Google Shape;241;p40"/>
          <p:cNvPicPr preferRelativeResize="0"/>
          <p:nvPr/>
        </p:nvPicPr>
        <p:blipFill>
          <a:blip r:embed="rId3">
            <a:alphaModFix/>
          </a:blip>
          <a:stretch>
            <a:fillRect/>
          </a:stretch>
        </p:blipFill>
        <p:spPr>
          <a:xfrm>
            <a:off x="1731509" y="0"/>
            <a:ext cx="5680981" cy="51434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9900"/>
                </a:solidFill>
              </a:rPr>
              <a:t>Add this in sw.js</a:t>
            </a:r>
            <a:endParaRPr b="1">
              <a:solidFill>
                <a:srgbClr val="FF9900"/>
              </a:solidFill>
            </a:endParaRPr>
          </a:p>
        </p:txBody>
      </p:sp>
      <p:sp>
        <p:nvSpPr>
          <p:cNvPr id="247" name="Google Shape;247;p41"/>
          <p:cNvSpPr txBox="1"/>
          <p:nvPr>
            <p:ph idx="1" type="body"/>
          </p:nvPr>
        </p:nvSpPr>
        <p:spPr>
          <a:xfrm>
            <a:off x="311700" y="1152475"/>
            <a:ext cx="8520600" cy="22821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50000"/>
              </a:lnSpc>
              <a:spcBef>
                <a:spcPts val="0"/>
              </a:spcBef>
              <a:spcAft>
                <a:spcPts val="0"/>
              </a:spcAft>
              <a:buNone/>
            </a:pPr>
            <a:r>
              <a:t/>
            </a:r>
            <a:endParaRPr b="1" sz="900">
              <a:solidFill>
                <a:srgbClr val="00108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t/>
            </a:r>
            <a:endParaRPr b="1" sz="900">
              <a:solidFill>
                <a:srgbClr val="00108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rgbClr val="001080"/>
                </a:solidFill>
                <a:highlight>
                  <a:srgbClr val="FFFFFF"/>
                </a:highlight>
                <a:latin typeface="Courier New"/>
                <a:ea typeface="Courier New"/>
                <a:cs typeface="Courier New"/>
                <a:sym typeface="Courier New"/>
              </a:rPr>
              <a:t>self</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addEventListener</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'fetch'</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267F99"/>
                </a:solidFill>
                <a:highlight>
                  <a:srgbClr val="FFFFFF"/>
                </a:highlight>
                <a:latin typeface="Courier New"/>
                <a:ea typeface="Courier New"/>
                <a:cs typeface="Courier New"/>
                <a:sym typeface="Courier New"/>
              </a:rPr>
              <a:t>console</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log</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'[Service Worker] Fetching something ....'</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8000"/>
                </a:solidFill>
                <a:highlight>
                  <a:srgbClr val="FFFFFF"/>
                </a:highlight>
                <a:latin typeface="Courier New"/>
                <a:ea typeface="Courier New"/>
                <a:cs typeface="Courier New"/>
                <a:sym typeface="Courier New"/>
              </a:rPr>
              <a:t>// This fixes a weird bug in Chrome when you open the Developer Tools</a:t>
            </a:r>
            <a:endParaRPr b="1" sz="900">
              <a:solidFill>
                <a:srgbClr val="00800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AF00DB"/>
                </a:solidFill>
                <a:highlight>
                  <a:srgbClr val="FFFFFF"/>
                </a:highlight>
                <a:latin typeface="Courier New"/>
                <a:ea typeface="Courier New"/>
                <a:cs typeface="Courier New"/>
                <a:sym typeface="Courier New"/>
              </a:rPr>
              <a:t>if</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request</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cache</a:t>
            </a:r>
            <a:r>
              <a:rPr b="1" lang="en" sz="900">
                <a:solidFill>
                  <a:schemeClr val="dk1"/>
                </a:solidFill>
                <a:highlight>
                  <a:srgbClr val="FFFFFF"/>
                </a:highlight>
                <a:latin typeface="Courier New"/>
                <a:ea typeface="Courier New"/>
                <a:cs typeface="Courier New"/>
                <a:sym typeface="Courier New"/>
              </a:rPr>
              <a:t> === </a:t>
            </a:r>
            <a:r>
              <a:rPr b="1" lang="en" sz="900">
                <a:solidFill>
                  <a:srgbClr val="A31515"/>
                </a:solidFill>
                <a:highlight>
                  <a:srgbClr val="FFFFFF"/>
                </a:highlight>
                <a:latin typeface="Courier New"/>
                <a:ea typeface="Courier New"/>
                <a:cs typeface="Courier New"/>
                <a:sym typeface="Courier New"/>
              </a:rPr>
              <a:t>'only-if-cached'</a:t>
            </a:r>
            <a:r>
              <a:rPr b="1" lang="en" sz="900">
                <a:solidFill>
                  <a:schemeClr val="dk1"/>
                </a:solidFill>
                <a:highlight>
                  <a:srgbClr val="FFFFFF"/>
                </a:highlight>
                <a:latin typeface="Courier New"/>
                <a:ea typeface="Courier New"/>
                <a:cs typeface="Courier New"/>
                <a:sym typeface="Courier New"/>
              </a:rPr>
              <a:t> &amp;&amp;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request</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mode</a:t>
            </a:r>
            <a:r>
              <a:rPr b="1" lang="en" sz="900">
                <a:solidFill>
                  <a:schemeClr val="dk1"/>
                </a:solidFill>
                <a:highlight>
                  <a:srgbClr val="FFFFFF"/>
                </a:highlight>
                <a:latin typeface="Courier New"/>
                <a:ea typeface="Courier New"/>
                <a:cs typeface="Courier New"/>
                <a:sym typeface="Courier New"/>
              </a:rPr>
              <a:t> !== </a:t>
            </a:r>
            <a:r>
              <a:rPr b="1" lang="en" sz="900">
                <a:solidFill>
                  <a:srgbClr val="A31515"/>
                </a:solidFill>
                <a:highlight>
                  <a:srgbClr val="FFFFFF"/>
                </a:highlight>
                <a:latin typeface="Courier New"/>
                <a:ea typeface="Courier New"/>
                <a:cs typeface="Courier New"/>
                <a:sym typeface="Courier New"/>
              </a:rPr>
              <a:t>'same-origin'</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AF00DB"/>
                </a:solidFill>
                <a:highlight>
                  <a:srgbClr val="FFFFFF"/>
                </a:highlight>
                <a:latin typeface="Courier New"/>
                <a:ea typeface="Courier New"/>
                <a:cs typeface="Courier New"/>
                <a:sym typeface="Courier New"/>
              </a:rPr>
              <a:t>return</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respondWith</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fetch</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request</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914400" rtl="0" algn="l">
              <a:spcBef>
                <a:spcPts val="0"/>
              </a:spcBef>
              <a:spcAft>
                <a:spcPts val="1600"/>
              </a:spcAft>
              <a:buNone/>
            </a:pPr>
            <a:r>
              <a:t/>
            </a:r>
            <a:endParaRPr b="1" sz="900">
              <a:solidFill>
                <a:srgbClr val="001080"/>
              </a:solidFill>
              <a:highlight>
                <a:srgbClr val="FFFFFF"/>
              </a:highlight>
              <a:latin typeface="Courier New"/>
              <a:ea typeface="Courier New"/>
              <a:cs typeface="Courier New"/>
              <a:sym typeface="Courier New"/>
            </a:endParaRPr>
          </a:p>
        </p:txBody>
      </p:sp>
      <p:sp>
        <p:nvSpPr>
          <p:cNvPr id="248" name="Google Shape;248;p41"/>
          <p:cNvSpPr txBox="1"/>
          <p:nvPr/>
        </p:nvSpPr>
        <p:spPr>
          <a:xfrm>
            <a:off x="606625" y="4015700"/>
            <a:ext cx="7074600" cy="854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If multiple "fetch events" in SW.js, the first "fetch event" is always used.</a:t>
            </a:r>
            <a:endParaRPr b="1"/>
          </a:p>
          <a:p>
            <a:pPr indent="0" lvl="0" marL="0" rtl="0" algn="l">
              <a:lnSpc>
                <a:spcPct val="115000"/>
              </a:lnSpc>
              <a:spcBef>
                <a:spcPts val="0"/>
              </a:spcBef>
              <a:spcAft>
                <a:spcPts val="0"/>
              </a:spcAft>
              <a:buNone/>
            </a:pPr>
            <a:r>
              <a:rPr b="1" lang="en"/>
              <a:t>So always use only 1 fetch event in the SW.js</a:t>
            </a:r>
            <a:endParaRPr b="1"/>
          </a:p>
          <a:p>
            <a:pPr indent="0" lvl="0" marL="0" rtl="0" algn="l">
              <a:lnSpc>
                <a:spcPct val="115000"/>
              </a:lnSpc>
              <a:spcBef>
                <a:spcPts val="0"/>
              </a:spcBef>
              <a:spcAft>
                <a:spcPts val="0"/>
              </a:spcAft>
              <a:buClr>
                <a:schemeClr val="dk1"/>
              </a:buClr>
              <a:buSzPts val="1100"/>
              <a:buFont typeface="Arial"/>
              <a:buNone/>
            </a:pPr>
            <a:r>
              <a:t/>
            </a:r>
            <a:endParaRPr b="1"/>
          </a:p>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68" name="Google Shape;68;p15"/>
          <p:cNvPicPr preferRelativeResize="0"/>
          <p:nvPr/>
        </p:nvPicPr>
        <p:blipFill>
          <a:blip r:embed="rId3">
            <a:alphaModFix/>
          </a:blip>
          <a:stretch>
            <a:fillRect/>
          </a:stretch>
        </p:blipFill>
        <p:spPr>
          <a:xfrm>
            <a:off x="768025" y="0"/>
            <a:ext cx="7607948" cy="51434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2"/>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lgn="l">
              <a:lnSpc>
                <a:spcPct val="140000"/>
              </a:lnSpc>
              <a:spcBef>
                <a:spcPts val="1200"/>
              </a:spcBef>
              <a:spcAft>
                <a:spcPts val="0"/>
              </a:spcAft>
              <a:buNone/>
            </a:pPr>
            <a:r>
              <a:rPr b="1" i="1" lang="en" sz="1100">
                <a:solidFill>
                  <a:schemeClr val="dk1"/>
                </a:solidFill>
                <a:highlight>
                  <a:srgbClr val="FFFFFF"/>
                </a:highlight>
              </a:rPr>
              <a:t>Unregister</a:t>
            </a:r>
            <a:r>
              <a:rPr lang="en" sz="1100">
                <a:solidFill>
                  <a:schemeClr val="dk1"/>
                </a:solidFill>
                <a:highlight>
                  <a:srgbClr val="FFFFFF"/>
                </a:highlight>
              </a:rPr>
              <a:t> your SW in Chrome Dev tools and </a:t>
            </a:r>
            <a:r>
              <a:rPr b="1" i="1" lang="en" sz="1100">
                <a:solidFill>
                  <a:schemeClr val="dk1"/>
                </a:solidFill>
                <a:highlight>
                  <a:srgbClr val="FFFFFF"/>
                </a:highlight>
              </a:rPr>
              <a:t>refresh</a:t>
            </a:r>
            <a:r>
              <a:rPr lang="en" sz="1100">
                <a:solidFill>
                  <a:schemeClr val="dk1"/>
                </a:solidFill>
                <a:highlight>
                  <a:srgbClr val="FFFFFF"/>
                </a:highlight>
              </a:rPr>
              <a:t> your screen</a:t>
            </a:r>
            <a:endParaRPr sz="1100">
              <a:solidFill>
                <a:schemeClr val="dk1"/>
              </a:solidFill>
              <a:highlight>
                <a:srgbClr val="FFFFFF"/>
              </a:highlight>
            </a:endParaRPr>
          </a:p>
          <a:p>
            <a:pPr indent="0" lvl="0" marL="0" rtl="0" algn="l">
              <a:lnSpc>
                <a:spcPct val="140000"/>
              </a:lnSpc>
              <a:spcBef>
                <a:spcPts val="1200"/>
              </a:spcBef>
              <a:spcAft>
                <a:spcPts val="0"/>
              </a:spcAft>
              <a:buNone/>
            </a:pPr>
            <a:r>
              <a:rPr b="1" lang="en" sz="1400">
                <a:solidFill>
                  <a:srgbClr val="FF0000"/>
                </a:solidFill>
                <a:highlight>
                  <a:srgbClr val="FFFFFF"/>
                </a:highlight>
              </a:rPr>
              <a:t>And always ‘</a:t>
            </a:r>
            <a:r>
              <a:rPr b="1" i="1" lang="en" sz="1400">
                <a:solidFill>
                  <a:srgbClr val="FF0000"/>
                </a:solidFill>
                <a:highlight>
                  <a:srgbClr val="FFFFFF"/>
                </a:highlight>
              </a:rPr>
              <a:t>update on reload</a:t>
            </a:r>
            <a:r>
              <a:rPr b="1" lang="en" sz="1400">
                <a:solidFill>
                  <a:srgbClr val="FF0000"/>
                </a:solidFill>
                <a:highlight>
                  <a:srgbClr val="FFFFFF"/>
                </a:highlight>
              </a:rPr>
              <a:t>’ your Service worker, during development  !!!</a:t>
            </a:r>
            <a:endParaRPr b="1" sz="1400">
              <a:solidFill>
                <a:srgbClr val="FF0000"/>
              </a:solidFill>
              <a:highlight>
                <a:srgbClr val="FFFFFF"/>
              </a:highlight>
            </a:endParaRPr>
          </a:p>
          <a:p>
            <a:pPr indent="0" lvl="0" marL="0" rtl="0" algn="l">
              <a:lnSpc>
                <a:spcPct val="140000"/>
              </a:lnSpc>
              <a:spcBef>
                <a:spcPts val="1200"/>
              </a:spcBef>
              <a:spcAft>
                <a:spcPts val="1200"/>
              </a:spcAft>
              <a:buNone/>
            </a:pPr>
            <a:r>
              <a:t/>
            </a:r>
            <a:endParaRPr b="1" sz="1400">
              <a:solidFill>
                <a:srgbClr val="980000"/>
              </a:solidFill>
              <a:highlight>
                <a:srgbClr val="FFFFFF"/>
              </a:highlight>
            </a:endParaRPr>
          </a:p>
        </p:txBody>
      </p:sp>
      <p:pic>
        <p:nvPicPr>
          <p:cNvPr id="255" name="Google Shape;255;p42"/>
          <p:cNvPicPr preferRelativeResize="0"/>
          <p:nvPr/>
        </p:nvPicPr>
        <p:blipFill>
          <a:blip r:embed="rId3">
            <a:alphaModFix/>
          </a:blip>
          <a:stretch>
            <a:fillRect/>
          </a:stretch>
        </p:blipFill>
        <p:spPr>
          <a:xfrm>
            <a:off x="0" y="2231027"/>
            <a:ext cx="9143999" cy="212224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2" name="Google Shape;262;p43"/>
          <p:cNvPicPr preferRelativeResize="0"/>
          <p:nvPr/>
        </p:nvPicPr>
        <p:blipFill>
          <a:blip r:embed="rId3">
            <a:alphaModFix/>
          </a:blip>
          <a:stretch>
            <a:fillRect/>
          </a:stretch>
        </p:blipFill>
        <p:spPr>
          <a:xfrm>
            <a:off x="2085680" y="0"/>
            <a:ext cx="4972641" cy="514350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9" name="Google Shape;269;p44"/>
          <p:cNvPicPr preferRelativeResize="0"/>
          <p:nvPr/>
        </p:nvPicPr>
        <p:blipFill>
          <a:blip r:embed="rId3">
            <a:alphaModFix/>
          </a:blip>
          <a:stretch>
            <a:fillRect/>
          </a:stretch>
        </p:blipFill>
        <p:spPr>
          <a:xfrm>
            <a:off x="0" y="1475166"/>
            <a:ext cx="9143999" cy="219316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u="sng">
                <a:solidFill>
                  <a:srgbClr val="FF0000"/>
                </a:solidFill>
              </a:rPr>
              <a:t>Optional</a:t>
            </a:r>
            <a:endParaRPr b="1" i="1" u="sng">
              <a:solidFill>
                <a:srgbClr val="FF0000"/>
              </a:solidFill>
            </a:endParaRPr>
          </a:p>
        </p:txBody>
      </p:sp>
      <p:pic>
        <p:nvPicPr>
          <p:cNvPr id="275" name="Google Shape;275;p45"/>
          <p:cNvPicPr preferRelativeResize="0"/>
          <p:nvPr/>
        </p:nvPicPr>
        <p:blipFill>
          <a:blip r:embed="rId3">
            <a:alphaModFix/>
          </a:blip>
          <a:stretch>
            <a:fillRect/>
          </a:stretch>
        </p:blipFill>
        <p:spPr>
          <a:xfrm>
            <a:off x="1930053" y="0"/>
            <a:ext cx="5283894" cy="514350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Exercise</a:t>
            </a:r>
            <a:endParaRPr b="1"/>
          </a:p>
        </p:txBody>
      </p:sp>
      <p:sp>
        <p:nvSpPr>
          <p:cNvPr id="281" name="Google Shape;281;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42900" lvl="0" marL="914400" rtl="0" algn="l">
              <a:spcBef>
                <a:spcPts val="1800"/>
              </a:spcBef>
              <a:spcAft>
                <a:spcPts val="0"/>
              </a:spcAft>
              <a:buClr>
                <a:schemeClr val="dk1"/>
              </a:buClr>
              <a:buSzPts val="1800"/>
              <a:buFont typeface="Arial"/>
              <a:buAutoNum type="arabicPeriod"/>
            </a:pPr>
            <a:r>
              <a:rPr lang="en">
                <a:solidFill>
                  <a:schemeClr val="dk1"/>
                </a:solidFill>
                <a:highlight>
                  <a:srgbClr val="FFFFFF"/>
                </a:highlight>
              </a:rPr>
              <a:t>Experiment with the code in this step</a:t>
            </a:r>
            <a:endParaRPr>
              <a:solidFill>
                <a:schemeClr val="dk1"/>
              </a:solidFill>
              <a:highlight>
                <a:srgbClr val="FFFFFF"/>
              </a:highlight>
            </a:endParaRPr>
          </a:p>
          <a:p>
            <a:pPr indent="-342900" lvl="0" marL="914400" rtl="0" algn="l">
              <a:spcBef>
                <a:spcPts val="0"/>
              </a:spcBef>
              <a:spcAft>
                <a:spcPts val="0"/>
              </a:spcAft>
              <a:buClr>
                <a:schemeClr val="dk1"/>
              </a:buClr>
              <a:buSzPts val="1800"/>
              <a:buFont typeface="Arial"/>
              <a:buAutoNum type="arabicPeriod"/>
            </a:pPr>
            <a:r>
              <a:rPr b="1" i="1" lang="en">
                <a:solidFill>
                  <a:schemeClr val="dk1"/>
                </a:solidFill>
                <a:highlight>
                  <a:srgbClr val="FFFFFF"/>
                </a:highlight>
              </a:rPr>
              <a:t>Optional:</a:t>
            </a:r>
            <a:r>
              <a:rPr lang="en">
                <a:solidFill>
                  <a:schemeClr val="dk1"/>
                </a:solidFill>
                <a:highlight>
                  <a:srgbClr val="FFFFFF"/>
                </a:highlight>
              </a:rPr>
              <a:t> Deploy the app on GitHub Pages</a:t>
            </a:r>
            <a:endParaRPr>
              <a:solidFill>
                <a:schemeClr val="dk1"/>
              </a:solidFill>
              <a:highlight>
                <a:srgbClr val="FFFFFF"/>
              </a:highlight>
            </a:endParaRPr>
          </a:p>
          <a:p>
            <a:pPr indent="0" lvl="0" marL="457200" rtl="0" algn="l">
              <a:spcBef>
                <a:spcPts val="1800"/>
              </a:spcBef>
              <a:spcAft>
                <a:spcPts val="1600"/>
              </a:spcAft>
              <a:buNone/>
            </a:pPr>
            <a:r>
              <a:t/>
            </a:r>
            <a:endParaRPr b="1" sz="1050">
              <a:solidFill>
                <a:schemeClr val="dk1"/>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88" name="Google Shape;288;p47"/>
          <p:cNvPicPr preferRelativeResize="0"/>
          <p:nvPr/>
        </p:nvPicPr>
        <p:blipFill>
          <a:blip r:embed="rId3">
            <a:alphaModFix/>
          </a:blip>
          <a:stretch>
            <a:fillRect/>
          </a:stretch>
        </p:blipFill>
        <p:spPr>
          <a:xfrm>
            <a:off x="813985" y="0"/>
            <a:ext cx="7516032" cy="51435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95" name="Google Shape;295;p48"/>
          <p:cNvPicPr preferRelativeResize="0"/>
          <p:nvPr/>
        </p:nvPicPr>
        <p:blipFill>
          <a:blip r:embed="rId3">
            <a:alphaModFix/>
          </a:blip>
          <a:stretch>
            <a:fillRect/>
          </a:stretch>
        </p:blipFill>
        <p:spPr>
          <a:xfrm>
            <a:off x="0" y="161959"/>
            <a:ext cx="9144000" cy="481958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49"/>
          <p:cNvSpPr txBox="1"/>
          <p:nvPr>
            <p:ph idx="1" type="body"/>
          </p:nvPr>
        </p:nvSpPr>
        <p:spPr>
          <a:xfrm>
            <a:off x="311700" y="959225"/>
            <a:ext cx="8520600" cy="4184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50000"/>
              </a:lnSpc>
              <a:spcBef>
                <a:spcPts val="0"/>
              </a:spcBef>
              <a:spcAft>
                <a:spcPts val="0"/>
              </a:spcAft>
              <a:buClr>
                <a:schemeClr val="dk1"/>
              </a:buClr>
              <a:buSzPts val="1100"/>
              <a:buFont typeface="Arial"/>
              <a:buNone/>
            </a:pPr>
            <a:r>
              <a:rPr b="1" lang="en" sz="600">
                <a:solidFill>
                  <a:srgbClr val="0000FF"/>
                </a:solidFill>
                <a:highlight>
                  <a:srgbClr val="FFFFFF"/>
                </a:highlight>
                <a:latin typeface="Courier New"/>
                <a:ea typeface="Courier New"/>
                <a:cs typeface="Courier New"/>
                <a:sym typeface="Courier New"/>
              </a:rPr>
              <a:t>const</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CACHE_STATIC_NAME</a:t>
            </a:r>
            <a:r>
              <a:rPr b="1" lang="en" sz="600">
                <a:solidFill>
                  <a:schemeClr val="dk1"/>
                </a:solidFill>
                <a:highlight>
                  <a:srgbClr val="FFFFFF"/>
                </a:highlight>
                <a:latin typeface="Courier New"/>
                <a:ea typeface="Courier New"/>
                <a:cs typeface="Courier New"/>
                <a:sym typeface="Courier New"/>
              </a:rPr>
              <a:t> = </a:t>
            </a:r>
            <a:r>
              <a:rPr b="1" lang="en" sz="600">
                <a:solidFill>
                  <a:srgbClr val="A31515"/>
                </a:solidFill>
                <a:highlight>
                  <a:srgbClr val="FFFFFF"/>
                </a:highlight>
                <a:latin typeface="Courier New"/>
                <a:ea typeface="Courier New"/>
                <a:cs typeface="Courier New"/>
                <a:sym typeface="Courier New"/>
              </a:rPr>
              <a:t>'static'</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rgbClr val="0000FF"/>
                </a:solidFill>
                <a:highlight>
                  <a:srgbClr val="FFFFFF"/>
                </a:highlight>
                <a:latin typeface="Courier New"/>
                <a:ea typeface="Courier New"/>
                <a:cs typeface="Courier New"/>
                <a:sym typeface="Courier New"/>
              </a:rPr>
              <a:t>const</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URLS_TO_PRECACHE</a:t>
            </a:r>
            <a:r>
              <a:rPr b="1" lang="en" sz="600">
                <a:solidFill>
                  <a:schemeClr val="dk1"/>
                </a:solidFill>
                <a:highlight>
                  <a:srgbClr val="FFFFFF"/>
                </a:highlight>
                <a:latin typeface="Courier New"/>
                <a:ea typeface="Courier New"/>
                <a:cs typeface="Courier New"/>
                <a:sym typeface="Courier New"/>
              </a:rPr>
              <a:t> =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'index.html'</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'src/js/app.js'</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'src/js/feed.js'</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'src/lib/material.min.js'</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'src/css/app.css'</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'src/css/feed.css'</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'src/images/main-image.jpg'</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'https://fonts.googleapis.com/css?family=Roboto:400,700'</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31515"/>
                </a:solidFill>
                <a:highlight>
                  <a:srgbClr val="FFFFFF"/>
                </a:highlight>
                <a:latin typeface="Courier New"/>
                <a:ea typeface="Courier New"/>
                <a:cs typeface="Courier New"/>
                <a:sym typeface="Courier New"/>
              </a:rPr>
              <a:t>'https://fonts.googleapis.com/icon?family=Material+Icons'</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8000"/>
                </a:solidFill>
                <a:highlight>
                  <a:srgbClr val="FFFFFF"/>
                </a:highlight>
                <a:latin typeface="Courier New"/>
                <a:ea typeface="Courier New"/>
                <a:cs typeface="Courier New"/>
                <a:sym typeface="Courier New"/>
              </a:rPr>
              <a:t>//</a:t>
            </a:r>
            <a:r>
              <a:rPr b="1" lang="en" sz="600">
                <a:solidFill>
                  <a:srgbClr val="008000"/>
                </a:solidFill>
                <a:highlight>
                  <a:srgbClr val="FFFFFF"/>
                </a:highlight>
                <a:latin typeface="Courier New"/>
                <a:ea typeface="Courier New"/>
                <a:cs typeface="Courier New"/>
                <a:sym typeface="Courier New"/>
              </a:rPr>
              <a:t> 'https://code.getmdl.io/1.3.0/material.indigo-deep_orange.min.css"'</a:t>
            </a:r>
            <a:endParaRPr b="1" sz="600">
              <a:solidFill>
                <a:srgbClr val="00800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rgbClr val="001080"/>
                </a:solidFill>
                <a:highlight>
                  <a:srgbClr val="FFFFFF"/>
                </a:highlight>
                <a:latin typeface="Courier New"/>
                <a:ea typeface="Courier New"/>
                <a:cs typeface="Courier New"/>
                <a:sym typeface="Courier New"/>
              </a:rPr>
              <a:t>self</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addEventListener</a:t>
            </a:r>
            <a:r>
              <a:rPr b="1" lang="en" sz="600">
                <a:solidFill>
                  <a:schemeClr val="dk1"/>
                </a:solidFill>
                <a:highlight>
                  <a:srgbClr val="FFFFFF"/>
                </a:highlight>
                <a:latin typeface="Courier New"/>
                <a:ea typeface="Courier New"/>
                <a:cs typeface="Courier New"/>
                <a:sym typeface="Courier New"/>
              </a:rPr>
              <a:t>(</a:t>
            </a:r>
            <a:r>
              <a:rPr b="1" lang="en" sz="600">
                <a:solidFill>
                  <a:srgbClr val="A31515"/>
                </a:solidFill>
                <a:highlight>
                  <a:srgbClr val="FFFFFF"/>
                </a:highlight>
                <a:latin typeface="Courier New"/>
                <a:ea typeface="Courier New"/>
                <a:cs typeface="Courier New"/>
                <a:sym typeface="Courier New"/>
              </a:rPr>
              <a:t>'install'</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event</a:t>
            </a: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=&gt;</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267F99"/>
                </a:solidFill>
                <a:highlight>
                  <a:srgbClr val="FFFFFF"/>
                </a:highlight>
                <a:latin typeface="Courier New"/>
                <a:ea typeface="Courier New"/>
                <a:cs typeface="Courier New"/>
                <a:sym typeface="Courier New"/>
              </a:rPr>
              <a:t>console</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log</a:t>
            </a:r>
            <a:r>
              <a:rPr b="1" lang="en" sz="600">
                <a:solidFill>
                  <a:schemeClr val="dk1"/>
                </a:solidFill>
                <a:highlight>
                  <a:srgbClr val="FFFFFF"/>
                </a:highlight>
                <a:latin typeface="Courier New"/>
                <a:ea typeface="Courier New"/>
                <a:cs typeface="Courier New"/>
                <a:sym typeface="Courier New"/>
              </a:rPr>
              <a:t>(</a:t>
            </a:r>
            <a:r>
              <a:rPr b="1" lang="en" sz="600">
                <a:solidFill>
                  <a:srgbClr val="A31515"/>
                </a:solidFill>
                <a:highlight>
                  <a:srgbClr val="FFFFFF"/>
                </a:highlight>
                <a:latin typeface="Courier New"/>
                <a:ea typeface="Courier New"/>
                <a:cs typeface="Courier New"/>
                <a:sym typeface="Courier New"/>
              </a:rPr>
              <a:t>'[Service Worker] Installing Service Worker ...'</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event</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event</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waitUntil</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caches</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open</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CACHE_STATIC_NAME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795E26"/>
                </a:solidFill>
                <a:highlight>
                  <a:srgbClr val="FFFFFF"/>
                </a:highlight>
                <a:latin typeface="Courier New"/>
                <a:ea typeface="Courier New"/>
                <a:cs typeface="Courier New"/>
                <a:sym typeface="Courier New"/>
              </a:rPr>
              <a:t>then</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cache</a:t>
            </a: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=&gt;</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267F99"/>
                </a:solidFill>
                <a:highlight>
                  <a:srgbClr val="FFFFFF"/>
                </a:highlight>
                <a:latin typeface="Courier New"/>
                <a:ea typeface="Courier New"/>
                <a:cs typeface="Courier New"/>
                <a:sym typeface="Courier New"/>
              </a:rPr>
              <a:t>console</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log</a:t>
            </a:r>
            <a:r>
              <a:rPr b="1" lang="en" sz="600">
                <a:solidFill>
                  <a:schemeClr val="dk1"/>
                </a:solidFill>
                <a:highlight>
                  <a:srgbClr val="FFFFFF"/>
                </a:highlight>
                <a:latin typeface="Courier New"/>
                <a:ea typeface="Courier New"/>
                <a:cs typeface="Courier New"/>
                <a:sym typeface="Courier New"/>
              </a:rPr>
              <a:t>(</a:t>
            </a:r>
            <a:r>
              <a:rPr b="1" lang="en" sz="600">
                <a:solidFill>
                  <a:srgbClr val="A31515"/>
                </a:solidFill>
                <a:highlight>
                  <a:srgbClr val="FFFFFF"/>
                </a:highlight>
                <a:latin typeface="Courier New"/>
                <a:ea typeface="Courier New"/>
                <a:cs typeface="Courier New"/>
                <a:sym typeface="Courier New"/>
              </a:rPr>
              <a:t>'[Service Worker] Precaching App Shell'</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cache</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addAll</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URLS_TO_PRECACHE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795E26"/>
                </a:solidFill>
                <a:highlight>
                  <a:srgbClr val="FFFFFF"/>
                </a:highlight>
                <a:latin typeface="Courier New"/>
                <a:ea typeface="Courier New"/>
                <a:cs typeface="Courier New"/>
                <a:sym typeface="Courier New"/>
              </a:rPr>
              <a:t>then</a:t>
            </a: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=&gt;</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267F99"/>
                </a:solidFill>
                <a:highlight>
                  <a:srgbClr val="FFFFFF"/>
                </a:highlight>
                <a:latin typeface="Courier New"/>
                <a:ea typeface="Courier New"/>
                <a:cs typeface="Courier New"/>
                <a:sym typeface="Courier New"/>
              </a:rPr>
              <a:t>console</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log</a:t>
            </a:r>
            <a:r>
              <a:rPr b="1" lang="en" sz="600">
                <a:solidFill>
                  <a:schemeClr val="dk1"/>
                </a:solidFill>
                <a:highlight>
                  <a:srgbClr val="FFFFFF"/>
                </a:highlight>
                <a:latin typeface="Courier New"/>
                <a:ea typeface="Courier New"/>
                <a:cs typeface="Courier New"/>
                <a:sym typeface="Courier New"/>
              </a:rPr>
              <a:t>(</a:t>
            </a:r>
            <a:r>
              <a:rPr b="1" lang="en" sz="600">
                <a:solidFill>
                  <a:srgbClr val="A31515"/>
                </a:solidFill>
                <a:highlight>
                  <a:srgbClr val="FFFFFF"/>
                </a:highlight>
                <a:latin typeface="Courier New"/>
                <a:ea typeface="Courier New"/>
                <a:cs typeface="Courier New"/>
                <a:sym typeface="Courier New"/>
              </a:rPr>
              <a:t>'[ServiceWorker] Skip waiting on install'</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F00DB"/>
                </a:solidFill>
                <a:highlight>
                  <a:srgbClr val="FFFFFF"/>
                </a:highlight>
                <a:latin typeface="Courier New"/>
                <a:ea typeface="Courier New"/>
                <a:cs typeface="Courier New"/>
                <a:sym typeface="Courier New"/>
              </a:rPr>
              <a:t>return</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self</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skipWaiting</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t/>
            </a:r>
            <a:endParaRPr b="1" sz="600">
              <a:solidFill>
                <a:schemeClr val="dk1"/>
              </a:solidFill>
              <a:highlight>
                <a:srgbClr val="FFFFFF"/>
              </a:highlight>
              <a:latin typeface="Courier New"/>
              <a:ea typeface="Courier New"/>
              <a:cs typeface="Courier New"/>
              <a:sym typeface="Courier New"/>
            </a:endParaRPr>
          </a:p>
          <a:p>
            <a:pPr indent="0" lvl="0" marL="914400" rtl="0" algn="l">
              <a:spcBef>
                <a:spcPts val="0"/>
              </a:spcBef>
              <a:spcAft>
                <a:spcPts val="1600"/>
              </a:spcAft>
              <a:buNone/>
            </a:pPr>
            <a:r>
              <a:t/>
            </a:r>
            <a:endParaRPr b="1" sz="600"/>
          </a:p>
        </p:txBody>
      </p:sp>
      <p:sp>
        <p:nvSpPr>
          <p:cNvPr id="301" name="Google Shape;301;p49"/>
          <p:cNvSpPr txBox="1"/>
          <p:nvPr>
            <p:ph type="title"/>
          </p:nvPr>
        </p:nvSpPr>
        <p:spPr>
          <a:xfrm>
            <a:off x="267450" y="231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9900"/>
                </a:solidFill>
              </a:rPr>
              <a:t>Add this in sw.js</a:t>
            </a:r>
            <a:endParaRPr b="1">
              <a:solidFill>
                <a:srgbClr val="FF9900"/>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08" name="Google Shape;308;p50"/>
          <p:cNvPicPr preferRelativeResize="0"/>
          <p:nvPr/>
        </p:nvPicPr>
        <p:blipFill>
          <a:blip r:embed="rId3">
            <a:alphaModFix/>
          </a:blip>
          <a:stretch>
            <a:fillRect/>
          </a:stretch>
        </p:blipFill>
        <p:spPr>
          <a:xfrm>
            <a:off x="0" y="522838"/>
            <a:ext cx="9143999" cy="4097823"/>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15" name="Google Shape;315;p51"/>
          <p:cNvPicPr preferRelativeResize="0"/>
          <p:nvPr/>
        </p:nvPicPr>
        <p:blipFill>
          <a:blip r:embed="rId3">
            <a:alphaModFix/>
          </a:blip>
          <a:stretch>
            <a:fillRect/>
          </a:stretch>
        </p:blipFill>
        <p:spPr>
          <a:xfrm>
            <a:off x="0" y="382032"/>
            <a:ext cx="9144000" cy="437943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75" name="Google Shape;75;p16"/>
          <p:cNvPicPr preferRelativeResize="0"/>
          <p:nvPr/>
        </p:nvPicPr>
        <p:blipFill>
          <a:blip r:embed="rId3">
            <a:alphaModFix/>
          </a:blip>
          <a:stretch>
            <a:fillRect/>
          </a:stretch>
        </p:blipFill>
        <p:spPr>
          <a:xfrm>
            <a:off x="889336" y="0"/>
            <a:ext cx="7365330" cy="5143501"/>
          </a:xfrm>
          <a:prstGeom prst="rect">
            <a:avLst/>
          </a:prstGeom>
          <a:noFill/>
          <a:ln>
            <a:noFill/>
          </a:ln>
        </p:spPr>
      </p:pic>
      <p:sp>
        <p:nvSpPr>
          <p:cNvPr id="76" name="Google Shape;76;p16"/>
          <p:cNvSpPr txBox="1"/>
          <p:nvPr/>
        </p:nvSpPr>
        <p:spPr>
          <a:xfrm>
            <a:off x="2776800" y="1833575"/>
            <a:ext cx="5237400" cy="5247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&gt; git clone</a:t>
            </a:r>
            <a:r>
              <a:rPr lang="en"/>
              <a:t> </a:t>
            </a:r>
            <a:r>
              <a:rPr b="1" lang="en" sz="1100" u="sng">
                <a:solidFill>
                  <a:schemeClr val="hlink"/>
                </a:solidFill>
                <a:hlinkClick r:id="rId4"/>
              </a:rPr>
              <a:t>https://github.com/The-Guide/fe-guild-2019-pwa</a:t>
            </a:r>
            <a:endParaRPr b="1"/>
          </a:p>
          <a:p>
            <a:pPr indent="0" lvl="0" marL="0" rtl="0" algn="l">
              <a:spcBef>
                <a:spcPts val="0"/>
              </a:spcBef>
              <a:spcAft>
                <a:spcPts val="0"/>
              </a:spcAft>
              <a:buNone/>
            </a:pPr>
            <a:r>
              <a:rPr b="1" lang="en"/>
              <a:t>&gt; cd  fe-guild-2019-pwa</a:t>
            </a:r>
            <a:endParaRPr b="1"/>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22" name="Google Shape;322;p52"/>
          <p:cNvPicPr preferRelativeResize="0"/>
          <p:nvPr/>
        </p:nvPicPr>
        <p:blipFill>
          <a:blip r:embed="rId3">
            <a:alphaModFix/>
          </a:blip>
          <a:stretch>
            <a:fillRect/>
          </a:stretch>
        </p:blipFill>
        <p:spPr>
          <a:xfrm>
            <a:off x="1411445" y="0"/>
            <a:ext cx="6321112" cy="51435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9900"/>
                </a:solidFill>
              </a:rPr>
              <a:t>Add this in sw.js</a:t>
            </a:r>
            <a:endParaRPr b="1" sz="3000">
              <a:solidFill>
                <a:srgbClr val="FF9900"/>
              </a:solidFill>
            </a:endParaRPr>
          </a:p>
          <a:p>
            <a:pPr indent="0" lvl="0" marL="0" rtl="0" algn="l">
              <a:spcBef>
                <a:spcPts val="0"/>
              </a:spcBef>
              <a:spcAft>
                <a:spcPts val="0"/>
              </a:spcAft>
              <a:buNone/>
            </a:pPr>
            <a:r>
              <a:t/>
            </a:r>
            <a:endParaRPr/>
          </a:p>
        </p:txBody>
      </p:sp>
      <p:sp>
        <p:nvSpPr>
          <p:cNvPr id="328" name="Google Shape;328;p53"/>
          <p:cNvSpPr txBox="1"/>
          <p:nvPr>
            <p:ph idx="1" type="body"/>
          </p:nvPr>
        </p:nvSpPr>
        <p:spPr>
          <a:xfrm>
            <a:off x="311700" y="1152475"/>
            <a:ext cx="8520600" cy="625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50">
                <a:solidFill>
                  <a:schemeClr val="dk1"/>
                </a:solidFill>
                <a:latin typeface="Roboto"/>
                <a:ea typeface="Roboto"/>
                <a:cs typeface="Roboto"/>
                <a:sym typeface="Roboto"/>
              </a:rPr>
              <a:t>The reason is that the cache is primed and ready to go, but we are not reading assets from it. In order to do that we need to add the code in the next listing to our Service Worker in order to start listening to the </a:t>
            </a:r>
            <a:r>
              <a:rPr b="1" i="1" lang="en" sz="1050">
                <a:solidFill>
                  <a:schemeClr val="dk1"/>
                </a:solidFill>
                <a:latin typeface="Roboto"/>
                <a:ea typeface="Roboto"/>
                <a:cs typeface="Roboto"/>
                <a:sym typeface="Roboto"/>
              </a:rPr>
              <a:t>fetch</a:t>
            </a:r>
            <a:r>
              <a:rPr lang="en" sz="1050">
                <a:solidFill>
                  <a:schemeClr val="dk1"/>
                </a:solidFill>
                <a:latin typeface="Roboto"/>
                <a:ea typeface="Roboto"/>
                <a:cs typeface="Roboto"/>
                <a:sym typeface="Roboto"/>
              </a:rPr>
              <a:t> event.</a:t>
            </a:r>
            <a:endParaRPr b="1" sz="900">
              <a:solidFill>
                <a:srgbClr val="00108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t/>
            </a:r>
            <a:endParaRPr b="1" sz="700">
              <a:solidFill>
                <a:srgbClr val="00108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t/>
            </a:r>
            <a:endParaRPr b="1" sz="7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1600"/>
              </a:spcAft>
              <a:buNone/>
            </a:pPr>
            <a:r>
              <a:t/>
            </a:r>
            <a:endParaRPr b="1"/>
          </a:p>
        </p:txBody>
      </p:sp>
      <p:sp>
        <p:nvSpPr>
          <p:cNvPr id="329" name="Google Shape;329;p53"/>
          <p:cNvSpPr txBox="1"/>
          <p:nvPr/>
        </p:nvSpPr>
        <p:spPr>
          <a:xfrm>
            <a:off x="294750" y="1777975"/>
            <a:ext cx="8554500" cy="2623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50000"/>
              </a:lnSpc>
              <a:spcBef>
                <a:spcPts val="0"/>
              </a:spcBef>
              <a:spcAft>
                <a:spcPts val="0"/>
              </a:spcAft>
              <a:buClr>
                <a:schemeClr val="dk1"/>
              </a:buClr>
              <a:buSzPts val="1100"/>
              <a:buFont typeface="Arial"/>
              <a:buNone/>
            </a:pPr>
            <a:r>
              <a:rPr b="1" lang="en" sz="800">
                <a:solidFill>
                  <a:srgbClr val="001080"/>
                </a:solidFill>
                <a:highlight>
                  <a:srgbClr val="FFFFFF"/>
                </a:highlight>
                <a:latin typeface="Courier New"/>
                <a:ea typeface="Courier New"/>
                <a:cs typeface="Courier New"/>
                <a:sym typeface="Courier New"/>
              </a:rPr>
              <a:t>self</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addEventListener</a:t>
            </a:r>
            <a:r>
              <a:rPr b="1" lang="en" sz="800">
                <a:solidFill>
                  <a:schemeClr val="dk1"/>
                </a:solidFill>
                <a:highlight>
                  <a:srgbClr val="FFFFFF"/>
                </a:highlight>
                <a:latin typeface="Courier New"/>
                <a:ea typeface="Courier New"/>
                <a:cs typeface="Courier New"/>
                <a:sym typeface="Courier New"/>
              </a:rPr>
              <a:t>(</a:t>
            </a:r>
            <a:r>
              <a:rPr b="1" lang="en" sz="800">
                <a:solidFill>
                  <a:srgbClr val="A31515"/>
                </a:solidFill>
                <a:highlight>
                  <a:srgbClr val="FFFFFF"/>
                </a:highlight>
                <a:latin typeface="Courier New"/>
                <a:ea typeface="Courier New"/>
                <a:cs typeface="Courier New"/>
                <a:sym typeface="Courier New"/>
              </a:rPr>
              <a:t>'fetch'</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event</a:t>
            </a:r>
            <a:r>
              <a:rPr b="1" lang="en" sz="800">
                <a:solidFill>
                  <a:schemeClr val="dk1"/>
                </a:solidFill>
                <a:highlight>
                  <a:srgbClr val="FFFFFF"/>
                </a:highlight>
                <a:latin typeface="Courier New"/>
                <a:ea typeface="Courier New"/>
                <a:cs typeface="Courier New"/>
                <a:sym typeface="Courier New"/>
              </a:rPr>
              <a:t> </a:t>
            </a:r>
            <a:r>
              <a:rPr b="1" lang="en" sz="800">
                <a:solidFill>
                  <a:srgbClr val="0000FF"/>
                </a:solidFill>
                <a:highlight>
                  <a:srgbClr val="FFFFFF"/>
                </a:highlight>
                <a:latin typeface="Courier New"/>
                <a:ea typeface="Courier New"/>
                <a:cs typeface="Courier New"/>
                <a:sym typeface="Courier New"/>
              </a:rPr>
              <a:t>=&gt;</a:t>
            </a: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267F99"/>
                </a:solidFill>
                <a:highlight>
                  <a:srgbClr val="FFFFFF"/>
                </a:highlight>
                <a:latin typeface="Courier New"/>
                <a:ea typeface="Courier New"/>
                <a:cs typeface="Courier New"/>
                <a:sym typeface="Courier New"/>
              </a:rPr>
              <a:t>console</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log</a:t>
            </a:r>
            <a:r>
              <a:rPr b="1" lang="en" sz="800">
                <a:solidFill>
                  <a:schemeClr val="dk1"/>
                </a:solidFill>
                <a:highlight>
                  <a:srgbClr val="FFFFFF"/>
                </a:highlight>
                <a:latin typeface="Courier New"/>
                <a:ea typeface="Courier New"/>
                <a:cs typeface="Courier New"/>
                <a:sym typeface="Courier New"/>
              </a:rPr>
              <a:t>(</a:t>
            </a:r>
            <a:r>
              <a:rPr b="1" lang="en" sz="800">
                <a:solidFill>
                  <a:srgbClr val="A31515"/>
                </a:solidFill>
                <a:highlight>
                  <a:srgbClr val="FFFFFF"/>
                </a:highlight>
                <a:latin typeface="Courier New"/>
                <a:ea typeface="Courier New"/>
                <a:cs typeface="Courier New"/>
                <a:sym typeface="Courier New"/>
              </a:rPr>
              <a:t>'[Service Worker] Fetching something ....'</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event</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event</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respondWith</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caches</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match</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event</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request</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795E26"/>
                </a:solidFill>
                <a:highlight>
                  <a:srgbClr val="FFFFFF"/>
                </a:highlight>
                <a:latin typeface="Courier New"/>
                <a:ea typeface="Courier New"/>
                <a:cs typeface="Courier New"/>
                <a:sym typeface="Courier New"/>
              </a:rPr>
              <a:t>then</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response</a:t>
            </a:r>
            <a:r>
              <a:rPr b="1" lang="en" sz="800">
                <a:solidFill>
                  <a:schemeClr val="dk1"/>
                </a:solidFill>
                <a:highlight>
                  <a:srgbClr val="FFFFFF"/>
                </a:highlight>
                <a:latin typeface="Courier New"/>
                <a:ea typeface="Courier New"/>
                <a:cs typeface="Courier New"/>
                <a:sym typeface="Courier New"/>
              </a:rPr>
              <a:t> </a:t>
            </a:r>
            <a:r>
              <a:rPr b="1" lang="en" sz="800">
                <a:solidFill>
                  <a:srgbClr val="0000FF"/>
                </a:solidFill>
                <a:highlight>
                  <a:srgbClr val="FFFFFF"/>
                </a:highlight>
                <a:latin typeface="Courier New"/>
                <a:ea typeface="Courier New"/>
                <a:cs typeface="Courier New"/>
                <a:sym typeface="Courier New"/>
              </a:rPr>
              <a:t>=&gt;</a:t>
            </a: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AF00DB"/>
                </a:solidFill>
                <a:highlight>
                  <a:srgbClr val="FFFFFF"/>
                </a:highlight>
                <a:latin typeface="Courier New"/>
                <a:ea typeface="Courier New"/>
                <a:cs typeface="Courier New"/>
                <a:sym typeface="Courier New"/>
              </a:rPr>
              <a:t>if</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response</a:t>
            </a: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267F99"/>
                </a:solidFill>
                <a:highlight>
                  <a:srgbClr val="FFFFFF"/>
                </a:highlight>
                <a:latin typeface="Courier New"/>
                <a:ea typeface="Courier New"/>
                <a:cs typeface="Courier New"/>
                <a:sym typeface="Courier New"/>
              </a:rPr>
              <a:t>console</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log</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response</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AF00DB"/>
                </a:solidFill>
                <a:highlight>
                  <a:srgbClr val="FFFFFF"/>
                </a:highlight>
                <a:latin typeface="Courier New"/>
                <a:ea typeface="Courier New"/>
                <a:cs typeface="Courier New"/>
                <a:sym typeface="Courier New"/>
              </a:rPr>
              <a:t>return</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response</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AF00DB"/>
                </a:solidFill>
                <a:highlight>
                  <a:srgbClr val="FFFFFF"/>
                </a:highlight>
                <a:latin typeface="Courier New"/>
                <a:ea typeface="Courier New"/>
                <a:cs typeface="Courier New"/>
                <a:sym typeface="Courier New"/>
              </a:rPr>
              <a:t>return</a:t>
            </a:r>
            <a:r>
              <a:rPr b="1" lang="en" sz="800">
                <a:solidFill>
                  <a:schemeClr val="dk1"/>
                </a:solidFill>
                <a:highlight>
                  <a:srgbClr val="FFFFFF"/>
                </a:highlight>
                <a:latin typeface="Courier New"/>
                <a:ea typeface="Courier New"/>
                <a:cs typeface="Courier New"/>
                <a:sym typeface="Courier New"/>
              </a:rPr>
              <a:t> </a:t>
            </a:r>
            <a:r>
              <a:rPr b="1" lang="en" sz="800">
                <a:solidFill>
                  <a:srgbClr val="795E26"/>
                </a:solidFill>
                <a:highlight>
                  <a:srgbClr val="FFFFFF"/>
                </a:highlight>
                <a:latin typeface="Courier New"/>
                <a:ea typeface="Courier New"/>
                <a:cs typeface="Courier New"/>
                <a:sym typeface="Courier New"/>
              </a:rPr>
              <a:t>fetch</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event</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request</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b="1" sz="700">
              <a:solidFill>
                <a:srgbClr val="001080"/>
              </a:solidFill>
              <a:highlight>
                <a:schemeClr val="lt1"/>
              </a:highlight>
              <a:latin typeface="Courier New"/>
              <a:ea typeface="Courier New"/>
              <a:cs typeface="Courier New"/>
              <a:sym typeface="Courier New"/>
            </a:endParaRPr>
          </a:p>
        </p:txBody>
      </p:sp>
      <p:sp>
        <p:nvSpPr>
          <p:cNvPr id="330" name="Google Shape;330;p53"/>
          <p:cNvSpPr txBox="1"/>
          <p:nvPr/>
        </p:nvSpPr>
        <p:spPr>
          <a:xfrm>
            <a:off x="311700" y="4457400"/>
            <a:ext cx="8641800" cy="53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050">
                <a:solidFill>
                  <a:schemeClr val="dk1"/>
                </a:solidFill>
                <a:latin typeface="Roboto"/>
                <a:ea typeface="Roboto"/>
                <a:cs typeface="Roboto"/>
                <a:sym typeface="Roboto"/>
              </a:rPr>
              <a:t>We are checking if the incoming URL matches anything that might exist in our current cache using the </a:t>
            </a:r>
            <a:r>
              <a:rPr b="1" i="1" lang="en" sz="1050">
                <a:solidFill>
                  <a:srgbClr val="333333"/>
                </a:solidFill>
              </a:rPr>
              <a:t>caches.match()</a:t>
            </a:r>
            <a:r>
              <a:rPr b="1" i="1" lang="en" sz="1050">
                <a:solidFill>
                  <a:schemeClr val="dk1"/>
                </a:solidFill>
                <a:latin typeface="Roboto"/>
                <a:ea typeface="Roboto"/>
                <a:cs typeface="Roboto"/>
                <a:sym typeface="Roboto"/>
              </a:rPr>
              <a:t> </a:t>
            </a:r>
            <a:r>
              <a:rPr lang="en" sz="1050">
                <a:solidFill>
                  <a:schemeClr val="dk1"/>
                </a:solidFill>
                <a:latin typeface="Roboto"/>
                <a:ea typeface="Roboto"/>
                <a:cs typeface="Roboto"/>
                <a:sym typeface="Roboto"/>
              </a:rPr>
              <a:t>function. If it does, return that cached resource, but if the resource doesn't exist in the cache, continue as normal and fetch the requested resource.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Google Shape;335;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rgbClr val="000000"/>
                </a:solidFill>
              </a:rPr>
              <a:t>If multiple "fetch events" in SW.js, the first "fetch event" is always used.</a:t>
            </a:r>
            <a:endParaRPr b="1" sz="2400">
              <a:solidFill>
                <a:srgbClr val="000000"/>
              </a:solidFill>
            </a:endParaRPr>
          </a:p>
          <a:p>
            <a:pPr indent="0" lvl="0" marL="0" rtl="0" algn="ctr">
              <a:spcBef>
                <a:spcPts val="0"/>
              </a:spcBef>
              <a:spcAft>
                <a:spcPts val="0"/>
              </a:spcAft>
              <a:buNone/>
            </a:pPr>
            <a:r>
              <a:t/>
            </a:r>
            <a:endParaRPr b="1" sz="2400">
              <a:solidFill>
                <a:srgbClr val="000000"/>
              </a:solidFill>
            </a:endParaRPr>
          </a:p>
          <a:p>
            <a:pPr indent="0" lvl="0" marL="0" rtl="0" algn="ctr">
              <a:spcBef>
                <a:spcPts val="0"/>
              </a:spcBef>
              <a:spcAft>
                <a:spcPts val="0"/>
              </a:spcAft>
              <a:buNone/>
            </a:pPr>
            <a:r>
              <a:rPr b="1" lang="en" sz="2400">
                <a:solidFill>
                  <a:srgbClr val="000000"/>
                </a:solidFill>
              </a:rPr>
              <a:t>So always use only 1 fetch event in the SW.js</a:t>
            </a:r>
            <a:endParaRPr b="1" sz="2400">
              <a:solidFill>
                <a:srgbClr val="000000"/>
              </a:solidFill>
            </a:endParaRPr>
          </a:p>
          <a:p>
            <a:pPr indent="0" lvl="0" marL="0" rtl="0" algn="l">
              <a:spcBef>
                <a:spcPts val="0"/>
              </a:spcBef>
              <a:spcAft>
                <a:spcPts val="0"/>
              </a:spcAft>
              <a:buNone/>
            </a:pPr>
            <a:r>
              <a:t/>
            </a:r>
            <a:endParaRPr b="1" sz="1400">
              <a:solidFill>
                <a:srgbClr val="000000"/>
              </a:solidFill>
            </a:endParaRPr>
          </a:p>
          <a:p>
            <a:pPr indent="0" lvl="0" marL="0" rtl="0" algn="l">
              <a:lnSpc>
                <a:spcPct val="100000"/>
              </a:lnSpc>
              <a:spcBef>
                <a:spcPts val="0"/>
              </a:spcBef>
              <a:spcAft>
                <a:spcPts val="0"/>
              </a:spcAft>
              <a:buNone/>
            </a:pPr>
            <a:r>
              <a:t/>
            </a:r>
            <a:endParaRPr sz="1400">
              <a:solidFill>
                <a:srgbClr val="000000"/>
              </a:solidFill>
            </a:endParaRPr>
          </a:p>
          <a:p>
            <a:pPr indent="0" lvl="0" marL="0" rtl="0" algn="l">
              <a:spcBef>
                <a:spcPts val="0"/>
              </a:spcBef>
              <a:spcAft>
                <a:spcPts val="160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Google Shape;341;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3" name="Google Shape;343;p55"/>
          <p:cNvPicPr preferRelativeResize="0"/>
          <p:nvPr/>
        </p:nvPicPr>
        <p:blipFill>
          <a:blip r:embed="rId3">
            <a:alphaModFix/>
          </a:blip>
          <a:stretch>
            <a:fillRect/>
          </a:stretch>
        </p:blipFill>
        <p:spPr>
          <a:xfrm>
            <a:off x="1127766" y="0"/>
            <a:ext cx="6888468" cy="51435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9900"/>
                </a:solidFill>
              </a:rPr>
              <a:t>Set your PWA offline</a:t>
            </a:r>
            <a:endParaRPr b="1">
              <a:solidFill>
                <a:srgbClr val="FF9900"/>
              </a:solidFill>
            </a:endParaRPr>
          </a:p>
        </p:txBody>
      </p:sp>
      <p:pic>
        <p:nvPicPr>
          <p:cNvPr id="349" name="Google Shape;349;p56"/>
          <p:cNvPicPr preferRelativeResize="0"/>
          <p:nvPr/>
        </p:nvPicPr>
        <p:blipFill>
          <a:blip r:embed="rId3">
            <a:alphaModFix/>
          </a:blip>
          <a:stretch>
            <a:fillRect/>
          </a:stretch>
        </p:blipFill>
        <p:spPr>
          <a:xfrm>
            <a:off x="3969175" y="1199850"/>
            <a:ext cx="5000599" cy="3744524"/>
          </a:xfrm>
          <a:prstGeom prst="rect">
            <a:avLst/>
          </a:prstGeom>
          <a:noFill/>
          <a:ln>
            <a:noFill/>
          </a:ln>
        </p:spPr>
      </p:pic>
      <p:sp>
        <p:nvSpPr>
          <p:cNvPr id="350" name="Google Shape;350;p56"/>
          <p:cNvSpPr txBox="1"/>
          <p:nvPr/>
        </p:nvSpPr>
        <p:spPr>
          <a:xfrm>
            <a:off x="4054475" y="1199850"/>
            <a:ext cx="3660900" cy="1425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highlight>
                <a:srgbClr val="FFFFFF"/>
              </a:highlight>
            </a:endParaRPr>
          </a:p>
        </p:txBody>
      </p:sp>
      <p:pic>
        <p:nvPicPr>
          <p:cNvPr id="351" name="Google Shape;351;p56"/>
          <p:cNvPicPr preferRelativeResize="0"/>
          <p:nvPr/>
        </p:nvPicPr>
        <p:blipFill>
          <a:blip r:embed="rId4">
            <a:alphaModFix/>
          </a:blip>
          <a:stretch>
            <a:fillRect/>
          </a:stretch>
        </p:blipFill>
        <p:spPr>
          <a:xfrm>
            <a:off x="92125" y="1199851"/>
            <a:ext cx="3877051" cy="918844"/>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Google Shape;356;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58" name="Google Shape;358;p57"/>
          <p:cNvPicPr preferRelativeResize="0"/>
          <p:nvPr/>
        </p:nvPicPr>
        <p:blipFill>
          <a:blip r:embed="rId3">
            <a:alphaModFix/>
          </a:blip>
          <a:stretch>
            <a:fillRect/>
          </a:stretch>
        </p:blipFill>
        <p:spPr>
          <a:xfrm>
            <a:off x="0" y="1276535"/>
            <a:ext cx="9144002" cy="259043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58"/>
          <p:cNvSpPr txBox="1"/>
          <p:nvPr>
            <p:ph idx="1" type="body"/>
          </p:nvPr>
        </p:nvSpPr>
        <p:spPr>
          <a:xfrm>
            <a:off x="311700" y="332100"/>
            <a:ext cx="8520600" cy="42768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50000"/>
              </a:lnSpc>
              <a:spcBef>
                <a:spcPts val="0"/>
              </a:spcBef>
              <a:spcAft>
                <a:spcPts val="0"/>
              </a:spcAft>
              <a:buClr>
                <a:schemeClr val="dk1"/>
              </a:buClr>
              <a:buSzPts val="1100"/>
              <a:buFont typeface="Arial"/>
              <a:buNone/>
            </a:pPr>
            <a:r>
              <a:rPr b="1" lang="en" sz="600">
                <a:solidFill>
                  <a:srgbClr val="008000"/>
                </a:solidFill>
                <a:highlight>
                  <a:srgbClr val="FFFFFF"/>
                </a:highlight>
                <a:latin typeface="Courier New"/>
                <a:ea typeface="Courier New"/>
                <a:cs typeface="Courier New"/>
                <a:sym typeface="Courier New"/>
              </a:rPr>
              <a:t>// Add a new cache for dynamic content</a:t>
            </a:r>
            <a:endParaRPr b="1" sz="600">
              <a:solidFill>
                <a:srgbClr val="008000"/>
              </a:solidFill>
              <a:highlight>
                <a:srgbClr val="FFFFFF"/>
              </a:highlight>
              <a:latin typeface="Courier New"/>
              <a:ea typeface="Courier New"/>
              <a:cs typeface="Courier New"/>
              <a:sym typeface="Courier New"/>
            </a:endParaRPr>
          </a:p>
          <a:p>
            <a:pPr indent="0" lvl="0" marL="914400" rtl="0" algn="l">
              <a:lnSpc>
                <a:spcPct val="100000"/>
              </a:lnSpc>
              <a:spcBef>
                <a:spcPts val="0"/>
              </a:spcBef>
              <a:spcAft>
                <a:spcPts val="0"/>
              </a:spcAft>
              <a:buClr>
                <a:schemeClr val="dk1"/>
              </a:buClr>
              <a:buSzPts val="1100"/>
              <a:buFont typeface="Arial"/>
              <a:buNone/>
            </a:pPr>
            <a:r>
              <a:rPr b="1" lang="en" sz="600">
                <a:solidFill>
                  <a:srgbClr val="0000FF"/>
                </a:solidFill>
                <a:highlight>
                  <a:srgbClr val="FFFFFF"/>
                </a:highlight>
                <a:latin typeface="Courier New"/>
                <a:ea typeface="Courier New"/>
                <a:cs typeface="Courier New"/>
                <a:sym typeface="Courier New"/>
              </a:rPr>
              <a:t>const</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CACHE_DYNAMIC_NAME</a:t>
            </a:r>
            <a:r>
              <a:rPr b="1" lang="en" sz="600">
                <a:solidFill>
                  <a:schemeClr val="dk1"/>
                </a:solidFill>
                <a:highlight>
                  <a:srgbClr val="FFFFFF"/>
                </a:highlight>
                <a:latin typeface="Courier New"/>
                <a:ea typeface="Courier New"/>
                <a:cs typeface="Courier New"/>
                <a:sym typeface="Courier New"/>
              </a:rPr>
              <a:t> = </a:t>
            </a:r>
            <a:r>
              <a:rPr b="1" lang="en" sz="600">
                <a:solidFill>
                  <a:srgbClr val="A31515"/>
                </a:solidFill>
                <a:highlight>
                  <a:srgbClr val="FFFFFF"/>
                </a:highlight>
                <a:latin typeface="Courier New"/>
                <a:ea typeface="Courier New"/>
                <a:cs typeface="Courier New"/>
                <a:sym typeface="Courier New"/>
              </a:rPr>
              <a:t>'dynamic'</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00000"/>
              </a:lnSpc>
              <a:spcBef>
                <a:spcPts val="0"/>
              </a:spcBef>
              <a:spcAft>
                <a:spcPts val="0"/>
              </a:spcAft>
              <a:buClr>
                <a:schemeClr val="dk1"/>
              </a:buClr>
              <a:buSzPts val="1100"/>
              <a:buFont typeface="Arial"/>
              <a:buNone/>
            </a:pPr>
            <a:r>
              <a:rPr b="1" lang="en" sz="600">
                <a:solidFill>
                  <a:srgbClr val="001080"/>
                </a:solidFill>
                <a:highlight>
                  <a:srgbClr val="FFFFFF"/>
                </a:highlight>
                <a:latin typeface="Courier New"/>
                <a:ea typeface="Courier New"/>
                <a:cs typeface="Courier New"/>
                <a:sym typeface="Courier New"/>
              </a:rPr>
              <a:t>self</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addEventListener</a:t>
            </a:r>
            <a:r>
              <a:rPr b="1" lang="en" sz="600">
                <a:solidFill>
                  <a:schemeClr val="dk1"/>
                </a:solidFill>
                <a:highlight>
                  <a:srgbClr val="FFFFFF"/>
                </a:highlight>
                <a:latin typeface="Courier New"/>
                <a:ea typeface="Courier New"/>
                <a:cs typeface="Courier New"/>
                <a:sym typeface="Courier New"/>
              </a:rPr>
              <a:t>(</a:t>
            </a:r>
            <a:r>
              <a:rPr b="1" lang="en" sz="600">
                <a:solidFill>
                  <a:srgbClr val="A31515"/>
                </a:solidFill>
                <a:highlight>
                  <a:srgbClr val="FFFFFF"/>
                </a:highlight>
                <a:latin typeface="Courier New"/>
                <a:ea typeface="Courier New"/>
                <a:cs typeface="Courier New"/>
                <a:sym typeface="Courier New"/>
              </a:rPr>
              <a:t>'fetch'</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event</a:t>
            </a: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=&gt;</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267F99"/>
                </a:solidFill>
                <a:highlight>
                  <a:srgbClr val="FFFFFF"/>
                </a:highlight>
                <a:latin typeface="Courier New"/>
                <a:ea typeface="Courier New"/>
                <a:cs typeface="Courier New"/>
                <a:sym typeface="Courier New"/>
              </a:rPr>
              <a:t>console</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log</a:t>
            </a:r>
            <a:r>
              <a:rPr b="1" lang="en" sz="600">
                <a:solidFill>
                  <a:schemeClr val="dk1"/>
                </a:solidFill>
                <a:highlight>
                  <a:srgbClr val="FFFFFF"/>
                </a:highlight>
                <a:latin typeface="Courier New"/>
                <a:ea typeface="Courier New"/>
                <a:cs typeface="Courier New"/>
                <a:sym typeface="Courier New"/>
              </a:rPr>
              <a:t>(</a:t>
            </a:r>
            <a:r>
              <a:rPr b="1" lang="en" sz="600">
                <a:solidFill>
                  <a:srgbClr val="A31515"/>
                </a:solidFill>
                <a:highlight>
                  <a:srgbClr val="FFFFFF"/>
                </a:highlight>
                <a:latin typeface="Courier New"/>
                <a:ea typeface="Courier New"/>
                <a:cs typeface="Courier New"/>
                <a:sym typeface="Courier New"/>
              </a:rPr>
              <a:t>'[Service Worker] Fetching something ....'</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event</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event</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respondWith</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caches</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match</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event</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request</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795E26"/>
                </a:solidFill>
                <a:highlight>
                  <a:srgbClr val="FFFFFF"/>
                </a:highlight>
                <a:latin typeface="Courier New"/>
                <a:ea typeface="Courier New"/>
                <a:cs typeface="Courier New"/>
                <a:sym typeface="Courier New"/>
              </a:rPr>
              <a:t>then</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response</a:t>
            </a: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=&gt;</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F00DB"/>
                </a:solidFill>
                <a:highlight>
                  <a:srgbClr val="FFFFFF"/>
                </a:highlight>
                <a:latin typeface="Courier New"/>
                <a:ea typeface="Courier New"/>
                <a:cs typeface="Courier New"/>
                <a:sym typeface="Courier New"/>
              </a:rPr>
              <a:t>if</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response</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F00DB"/>
                </a:solidFill>
                <a:highlight>
                  <a:srgbClr val="FFFFFF"/>
                </a:highlight>
                <a:latin typeface="Courier New"/>
                <a:ea typeface="Courier New"/>
                <a:cs typeface="Courier New"/>
                <a:sym typeface="Courier New"/>
              </a:rPr>
              <a:t>return</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response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8000"/>
                </a:solidFill>
                <a:highlight>
                  <a:srgbClr val="FFFFFF"/>
                </a:highlight>
                <a:latin typeface="Courier New"/>
                <a:ea typeface="Courier New"/>
                <a:cs typeface="Courier New"/>
                <a:sym typeface="Courier New"/>
              </a:rPr>
              <a:t>// Clone the request - a request is a stream and can be only consumed once</a:t>
            </a:r>
            <a:endParaRPr b="1" sz="600">
              <a:solidFill>
                <a:srgbClr val="00800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const</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requestToCache</a:t>
            </a:r>
            <a:r>
              <a:rPr b="1" lang="en" sz="600">
                <a:solidFill>
                  <a:schemeClr val="dk1"/>
                </a:solidFill>
                <a:highlight>
                  <a:srgbClr val="FFFFFF"/>
                </a:highlight>
                <a:latin typeface="Courier New"/>
                <a:ea typeface="Courier New"/>
                <a:cs typeface="Courier New"/>
                <a:sym typeface="Courier New"/>
              </a:rPr>
              <a:t> = </a:t>
            </a:r>
            <a:r>
              <a:rPr b="1" lang="en" sz="600">
                <a:solidFill>
                  <a:srgbClr val="001080"/>
                </a:solidFill>
                <a:highlight>
                  <a:srgbClr val="FFFFFF"/>
                </a:highlight>
                <a:latin typeface="Courier New"/>
                <a:ea typeface="Courier New"/>
                <a:cs typeface="Courier New"/>
                <a:sym typeface="Courier New"/>
              </a:rPr>
              <a:t>event</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request</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clone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F00DB"/>
                </a:solidFill>
                <a:highlight>
                  <a:srgbClr val="FFFFFF"/>
                </a:highlight>
                <a:latin typeface="Courier New"/>
                <a:ea typeface="Courier New"/>
                <a:cs typeface="Courier New"/>
                <a:sym typeface="Courier New"/>
              </a:rPr>
              <a:t>return</a:t>
            </a:r>
            <a:r>
              <a:rPr b="1" lang="en" sz="600">
                <a:solidFill>
                  <a:schemeClr val="dk1"/>
                </a:solidFill>
                <a:highlight>
                  <a:srgbClr val="FFFFFF"/>
                </a:highlight>
                <a:latin typeface="Courier New"/>
                <a:ea typeface="Courier New"/>
                <a:cs typeface="Courier New"/>
                <a:sym typeface="Courier New"/>
              </a:rPr>
              <a:t> </a:t>
            </a:r>
            <a:r>
              <a:rPr b="1" lang="en" sz="600">
                <a:solidFill>
                  <a:srgbClr val="795E26"/>
                </a:solidFill>
                <a:highlight>
                  <a:srgbClr val="FFFFFF"/>
                </a:highlight>
                <a:latin typeface="Courier New"/>
                <a:ea typeface="Courier New"/>
                <a:cs typeface="Courier New"/>
                <a:sym typeface="Courier New"/>
              </a:rPr>
              <a:t>fetch</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requestToCache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795E26"/>
                </a:solidFill>
                <a:highlight>
                  <a:srgbClr val="FFFFFF"/>
                </a:highlight>
                <a:latin typeface="Courier New"/>
                <a:ea typeface="Courier New"/>
                <a:cs typeface="Courier New"/>
                <a:sym typeface="Courier New"/>
              </a:rPr>
              <a:t>then</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response</a:t>
            </a: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=&gt;</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F00DB"/>
                </a:solidFill>
                <a:highlight>
                  <a:srgbClr val="FFFFFF"/>
                </a:highlight>
                <a:latin typeface="Courier New"/>
                <a:ea typeface="Courier New"/>
                <a:cs typeface="Courier New"/>
                <a:sym typeface="Courier New"/>
              </a:rPr>
              <a:t>if</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response</a:t>
            </a:r>
            <a:r>
              <a:rPr b="1" lang="en" sz="600">
                <a:solidFill>
                  <a:schemeClr val="dk1"/>
                </a:solidFill>
                <a:highlight>
                  <a:srgbClr val="FFFFFF"/>
                </a:highlight>
                <a:latin typeface="Courier New"/>
                <a:ea typeface="Courier New"/>
                <a:cs typeface="Courier New"/>
                <a:sym typeface="Courier New"/>
              </a:rPr>
              <a:t> || </a:t>
            </a:r>
            <a:r>
              <a:rPr b="1" lang="en" sz="600">
                <a:solidFill>
                  <a:srgbClr val="001080"/>
                </a:solidFill>
                <a:highlight>
                  <a:srgbClr val="FFFFFF"/>
                </a:highlight>
                <a:latin typeface="Courier New"/>
                <a:ea typeface="Courier New"/>
                <a:cs typeface="Courier New"/>
                <a:sym typeface="Courier New"/>
              </a:rPr>
              <a:t>response</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status</a:t>
            </a:r>
            <a:r>
              <a:rPr b="1" lang="en" sz="600">
                <a:solidFill>
                  <a:schemeClr val="dk1"/>
                </a:solidFill>
                <a:highlight>
                  <a:srgbClr val="FFFFFF"/>
                </a:highlight>
                <a:latin typeface="Courier New"/>
                <a:ea typeface="Courier New"/>
                <a:cs typeface="Courier New"/>
                <a:sym typeface="Courier New"/>
              </a:rPr>
              <a:t> !== </a:t>
            </a:r>
            <a:r>
              <a:rPr b="1" lang="en" sz="600">
                <a:solidFill>
                  <a:srgbClr val="09885A"/>
                </a:solidFill>
                <a:highlight>
                  <a:srgbClr val="FFFFFF"/>
                </a:highlight>
                <a:latin typeface="Courier New"/>
                <a:ea typeface="Courier New"/>
                <a:cs typeface="Courier New"/>
                <a:sym typeface="Courier New"/>
              </a:rPr>
              <a:t>200</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F00DB"/>
                </a:solidFill>
                <a:highlight>
                  <a:srgbClr val="FFFFFF"/>
                </a:highlight>
                <a:latin typeface="Courier New"/>
                <a:ea typeface="Courier New"/>
                <a:cs typeface="Courier New"/>
                <a:sym typeface="Courier New"/>
              </a:rPr>
              <a:t>return</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response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8000"/>
                </a:solidFill>
                <a:highlight>
                  <a:srgbClr val="FFFFFF"/>
                </a:highlight>
                <a:latin typeface="Courier New"/>
                <a:ea typeface="Courier New"/>
                <a:cs typeface="Courier New"/>
                <a:sym typeface="Courier New"/>
              </a:rPr>
              <a:t>// Again clone the response because you need to add it into the cache </a:t>
            </a:r>
            <a:endParaRPr b="1" sz="600">
              <a:solidFill>
                <a:srgbClr val="00800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const</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responseToCache</a:t>
            </a:r>
            <a:r>
              <a:rPr b="1" lang="en" sz="600">
                <a:solidFill>
                  <a:schemeClr val="dk1"/>
                </a:solidFill>
                <a:highlight>
                  <a:srgbClr val="FFFFFF"/>
                </a:highlight>
                <a:latin typeface="Courier New"/>
                <a:ea typeface="Courier New"/>
                <a:cs typeface="Courier New"/>
                <a:sym typeface="Courier New"/>
              </a:rPr>
              <a:t> = </a:t>
            </a:r>
            <a:r>
              <a:rPr b="1" lang="en" sz="600">
                <a:solidFill>
                  <a:srgbClr val="001080"/>
                </a:solidFill>
                <a:highlight>
                  <a:srgbClr val="FFFFFF"/>
                </a:highlight>
                <a:latin typeface="Courier New"/>
                <a:ea typeface="Courier New"/>
                <a:cs typeface="Courier New"/>
                <a:sym typeface="Courier New"/>
              </a:rPr>
              <a:t>response</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clone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caches</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open</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CACHE_DYNAMIC_NAME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795E26"/>
                </a:solidFill>
                <a:highlight>
                  <a:srgbClr val="FFFFFF"/>
                </a:highlight>
                <a:latin typeface="Courier New"/>
                <a:ea typeface="Courier New"/>
                <a:cs typeface="Courier New"/>
                <a:sym typeface="Courier New"/>
              </a:rPr>
              <a:t>then</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cache</a:t>
            </a: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=&gt;</a:t>
            </a: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cache</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put</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requestToCache</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responseToCache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AF00DB"/>
                </a:solidFill>
                <a:highlight>
                  <a:srgbClr val="FFFFFF"/>
                </a:highlight>
                <a:latin typeface="Courier New"/>
                <a:ea typeface="Courier New"/>
                <a:cs typeface="Courier New"/>
                <a:sym typeface="Courier New"/>
              </a:rPr>
              <a:t>return</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response</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r>
              <a:rPr b="1" lang="en" sz="600">
                <a:solidFill>
                  <a:srgbClr val="795E26"/>
                </a:solidFill>
                <a:highlight>
                  <a:srgbClr val="FFFFFF"/>
                </a:highlight>
                <a:latin typeface="Courier New"/>
                <a:ea typeface="Courier New"/>
                <a:cs typeface="Courier New"/>
                <a:sym typeface="Courier New"/>
              </a:rPr>
              <a:t>catch</a:t>
            </a:r>
            <a:r>
              <a:rPr b="1" lang="en" sz="600">
                <a:solidFill>
                  <a:schemeClr val="dk1"/>
                </a:solidFill>
                <a:highlight>
                  <a:srgbClr val="FFFFFF"/>
                </a:highlight>
                <a:latin typeface="Courier New"/>
                <a:ea typeface="Courier New"/>
                <a:cs typeface="Courier New"/>
                <a:sym typeface="Courier New"/>
              </a:rPr>
              <a:t>(</a:t>
            </a:r>
            <a:r>
              <a:rPr b="1" lang="en" sz="600">
                <a:solidFill>
                  <a:srgbClr val="001080"/>
                </a:solidFill>
                <a:highlight>
                  <a:srgbClr val="FFFFFF"/>
                </a:highlight>
                <a:latin typeface="Courier New"/>
                <a:ea typeface="Courier New"/>
                <a:cs typeface="Courier New"/>
                <a:sym typeface="Courier New"/>
              </a:rPr>
              <a:t>error</a:t>
            </a:r>
            <a:r>
              <a:rPr b="1" lang="en" sz="600">
                <a:solidFill>
                  <a:schemeClr val="dk1"/>
                </a:solidFill>
                <a:highlight>
                  <a:srgbClr val="FFFFFF"/>
                </a:highlight>
                <a:latin typeface="Courier New"/>
                <a:ea typeface="Courier New"/>
                <a:cs typeface="Courier New"/>
                <a:sym typeface="Courier New"/>
              </a:rPr>
              <a:t> </a:t>
            </a:r>
            <a:r>
              <a:rPr b="1" lang="en" sz="600">
                <a:solidFill>
                  <a:srgbClr val="0000FF"/>
                </a:solidFill>
                <a:highlight>
                  <a:srgbClr val="FFFFFF"/>
                </a:highlight>
                <a:latin typeface="Courier New"/>
                <a:ea typeface="Courier New"/>
                <a:cs typeface="Courier New"/>
                <a:sym typeface="Courier New"/>
              </a:rPr>
              <a:t>=&gt;</a:t>
            </a:r>
            <a:r>
              <a:rPr b="1" lang="en" sz="600">
                <a:solidFill>
                  <a:schemeClr val="dk1"/>
                </a:solidFill>
                <a:highlight>
                  <a:srgbClr val="FFFFFF"/>
                </a:highlight>
                <a:latin typeface="Courier New"/>
                <a:ea typeface="Courier New"/>
                <a:cs typeface="Courier New"/>
                <a:sym typeface="Courier New"/>
              </a:rPr>
              <a:t> </a:t>
            </a:r>
            <a:r>
              <a:rPr b="1" lang="en" sz="600">
                <a:solidFill>
                  <a:srgbClr val="267F99"/>
                </a:solidFill>
                <a:highlight>
                  <a:srgbClr val="FFFFFF"/>
                </a:highlight>
                <a:latin typeface="Courier New"/>
                <a:ea typeface="Courier New"/>
                <a:cs typeface="Courier New"/>
                <a:sym typeface="Courier New"/>
              </a:rPr>
              <a:t>console</a:t>
            </a:r>
            <a:r>
              <a:rPr b="1" lang="en" sz="600">
                <a:solidFill>
                  <a:schemeClr val="dk1"/>
                </a:solidFill>
                <a:highlight>
                  <a:srgbClr val="FFFFFF"/>
                </a:highlight>
                <a:latin typeface="Courier New"/>
                <a:ea typeface="Courier New"/>
                <a:cs typeface="Courier New"/>
                <a:sym typeface="Courier New"/>
              </a:rPr>
              <a:t>.</a:t>
            </a:r>
            <a:r>
              <a:rPr b="1" lang="en" sz="600">
                <a:solidFill>
                  <a:srgbClr val="795E26"/>
                </a:solidFill>
                <a:highlight>
                  <a:srgbClr val="FFFFFF"/>
                </a:highlight>
                <a:latin typeface="Courier New"/>
                <a:ea typeface="Courier New"/>
                <a:cs typeface="Courier New"/>
                <a:sym typeface="Courier New"/>
              </a:rPr>
              <a:t>log</a:t>
            </a:r>
            <a:r>
              <a:rPr b="1" lang="en" sz="600">
                <a:solidFill>
                  <a:schemeClr val="dk1"/>
                </a:solidFill>
                <a:highlight>
                  <a:srgbClr val="FFFFFF"/>
                </a:highlight>
                <a:latin typeface="Courier New"/>
                <a:ea typeface="Courier New"/>
                <a:cs typeface="Courier New"/>
                <a:sym typeface="Courier New"/>
              </a:rPr>
              <a:t>(</a:t>
            </a:r>
            <a:r>
              <a:rPr b="1" lang="en" sz="600">
                <a:solidFill>
                  <a:srgbClr val="A31515"/>
                </a:solidFill>
                <a:highlight>
                  <a:srgbClr val="FFFFFF"/>
                </a:highlight>
                <a:latin typeface="Courier New"/>
                <a:ea typeface="Courier New"/>
                <a:cs typeface="Courier New"/>
                <a:sym typeface="Courier New"/>
              </a:rPr>
              <a:t>'[Service Worker] Dynamic cache error.'</a:t>
            </a:r>
            <a:r>
              <a:rPr b="1" lang="en" sz="600">
                <a:solidFill>
                  <a:schemeClr val="dk1"/>
                </a:solidFill>
                <a:highlight>
                  <a:srgbClr val="FFFFFF"/>
                </a:highlight>
                <a:latin typeface="Courier New"/>
                <a:ea typeface="Courier New"/>
                <a:cs typeface="Courier New"/>
                <a:sym typeface="Courier New"/>
              </a:rPr>
              <a:t>, </a:t>
            </a:r>
            <a:r>
              <a:rPr b="1" lang="en" sz="600">
                <a:solidFill>
                  <a:srgbClr val="001080"/>
                </a:solidFill>
                <a:highlight>
                  <a:srgbClr val="FFFFFF"/>
                </a:highlight>
                <a:latin typeface="Courier New"/>
                <a:ea typeface="Courier New"/>
                <a:cs typeface="Courier New"/>
                <a:sym typeface="Courier New"/>
              </a:rPr>
              <a:t>error</a:t>
            </a:r>
            <a:r>
              <a:rPr b="1" lang="en" sz="600">
                <a:solidFill>
                  <a:schemeClr val="dk1"/>
                </a:solidFill>
                <a:highlight>
                  <a:srgbClr val="FFFFFF"/>
                </a:highlight>
                <a:latin typeface="Courier New"/>
                <a:ea typeface="Courier New"/>
                <a:cs typeface="Courier New"/>
                <a:sym typeface="Courier New"/>
              </a:rPr>
              <a:t>))</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   );</a:t>
            </a:r>
            <a:endParaRPr b="1" sz="6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600">
                <a:solidFill>
                  <a:schemeClr val="dk1"/>
                </a:solidFill>
                <a:highlight>
                  <a:srgbClr val="FFFFFF"/>
                </a:highlight>
                <a:latin typeface="Courier New"/>
                <a:ea typeface="Courier New"/>
                <a:cs typeface="Courier New"/>
                <a:sym typeface="Courier New"/>
              </a:rPr>
              <a:t>});</a:t>
            </a:r>
            <a:endParaRPr b="1" sz="600"/>
          </a:p>
        </p:txBody>
      </p:sp>
      <p:sp>
        <p:nvSpPr>
          <p:cNvPr id="364" name="Google Shape;364;p58"/>
          <p:cNvSpPr txBox="1"/>
          <p:nvPr/>
        </p:nvSpPr>
        <p:spPr>
          <a:xfrm>
            <a:off x="476100" y="4570425"/>
            <a:ext cx="8356200" cy="533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50">
                <a:solidFill>
                  <a:schemeClr val="dk1"/>
                </a:solidFill>
                <a:latin typeface="Roboto"/>
                <a:ea typeface="Roboto"/>
                <a:cs typeface="Roboto"/>
                <a:sym typeface="Roboto"/>
              </a:rPr>
              <a:t>The code above caches the resource fetched from the network and returns it back to the page. If we reload the page, the resources cached in both caches will be matched.</a:t>
            </a:r>
            <a:endParaRPr b="1" sz="600">
              <a:solidFill>
                <a:schemeClr val="dk1"/>
              </a:solidFill>
              <a:highlight>
                <a:schemeClr val="lt1"/>
              </a:highlight>
              <a:latin typeface="Courier New"/>
              <a:ea typeface="Courier New"/>
              <a:cs typeface="Courier New"/>
              <a:sym typeface="Courier New"/>
            </a:endParaRPr>
          </a:p>
        </p:txBody>
      </p:sp>
      <p:sp>
        <p:nvSpPr>
          <p:cNvPr id="365" name="Google Shape;365;p58"/>
          <p:cNvSpPr txBox="1"/>
          <p:nvPr/>
        </p:nvSpPr>
        <p:spPr>
          <a:xfrm>
            <a:off x="528675" y="0"/>
            <a:ext cx="8356200" cy="33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rgbClr val="980000"/>
                </a:solidFill>
              </a:rPr>
              <a:t>Add this in sw.js</a:t>
            </a:r>
            <a:endParaRPr b="1" sz="600">
              <a:solidFill>
                <a:srgbClr val="980000"/>
              </a:solidFill>
              <a:highlight>
                <a:schemeClr val="lt1"/>
              </a:highlight>
              <a:latin typeface="Courier New"/>
              <a:ea typeface="Courier New"/>
              <a:cs typeface="Courier New"/>
              <a:sym typeface="Courier New"/>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Google Shape;370;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72" name="Google Shape;372;p59"/>
          <p:cNvPicPr preferRelativeResize="0"/>
          <p:nvPr/>
        </p:nvPicPr>
        <p:blipFill>
          <a:blip r:embed="rId3">
            <a:alphaModFix/>
          </a:blip>
          <a:stretch>
            <a:fillRect/>
          </a:stretch>
        </p:blipFill>
        <p:spPr>
          <a:xfrm>
            <a:off x="0" y="3764"/>
            <a:ext cx="9144002" cy="5135972"/>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6" name="Shape 376"/>
        <p:cNvGrpSpPr/>
        <p:nvPr/>
      </p:nvGrpSpPr>
      <p:grpSpPr>
        <a:xfrm>
          <a:off x="0" y="0"/>
          <a:ext cx="0" cy="0"/>
          <a:chOff x="0" y="0"/>
          <a:chExt cx="0" cy="0"/>
        </a:xfrm>
      </p:grpSpPr>
      <p:sp>
        <p:nvSpPr>
          <p:cNvPr id="377" name="Google Shape;377;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b="1" lang="en">
                <a:solidFill>
                  <a:srgbClr val="980000"/>
                </a:solidFill>
              </a:rPr>
              <a:t>Add this in sw.js</a:t>
            </a:r>
            <a:endParaRPr>
              <a:solidFill>
                <a:srgbClr val="980000"/>
              </a:solidFill>
            </a:endParaRPr>
          </a:p>
        </p:txBody>
      </p:sp>
      <p:sp>
        <p:nvSpPr>
          <p:cNvPr id="378" name="Google Shape;378;p60"/>
          <p:cNvSpPr txBox="1"/>
          <p:nvPr>
            <p:ph idx="1" type="body"/>
          </p:nvPr>
        </p:nvSpPr>
        <p:spPr>
          <a:xfrm>
            <a:off x="311700" y="1062650"/>
            <a:ext cx="8520600" cy="40365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50000"/>
              </a:lnSpc>
              <a:spcBef>
                <a:spcPts val="0"/>
              </a:spcBef>
              <a:spcAft>
                <a:spcPts val="0"/>
              </a:spcAft>
              <a:buNone/>
            </a:pPr>
            <a:r>
              <a:t/>
            </a:r>
            <a:endParaRPr b="1" sz="800">
              <a:solidFill>
                <a:srgbClr val="001080"/>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rgbClr val="001080"/>
                </a:solidFill>
                <a:highlight>
                  <a:srgbClr val="FFFFFF"/>
                </a:highlight>
                <a:latin typeface="Courier New"/>
                <a:ea typeface="Courier New"/>
                <a:cs typeface="Courier New"/>
                <a:sym typeface="Courier New"/>
              </a:rPr>
              <a:t>self</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addEventListener</a:t>
            </a:r>
            <a:r>
              <a:rPr b="1" lang="en" sz="800">
                <a:solidFill>
                  <a:schemeClr val="dk1"/>
                </a:solidFill>
                <a:highlight>
                  <a:srgbClr val="FFFFFF"/>
                </a:highlight>
                <a:latin typeface="Courier New"/>
                <a:ea typeface="Courier New"/>
                <a:cs typeface="Courier New"/>
                <a:sym typeface="Courier New"/>
              </a:rPr>
              <a:t>(</a:t>
            </a:r>
            <a:r>
              <a:rPr b="1" lang="en" sz="800">
                <a:solidFill>
                  <a:srgbClr val="A31515"/>
                </a:solidFill>
                <a:highlight>
                  <a:srgbClr val="FFFFFF"/>
                </a:highlight>
                <a:latin typeface="Courier New"/>
                <a:ea typeface="Courier New"/>
                <a:cs typeface="Courier New"/>
                <a:sym typeface="Courier New"/>
              </a:rPr>
              <a:t>'activate'</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event</a:t>
            </a:r>
            <a:r>
              <a:rPr b="1" lang="en" sz="800">
                <a:solidFill>
                  <a:schemeClr val="dk1"/>
                </a:solidFill>
                <a:highlight>
                  <a:srgbClr val="FFFFFF"/>
                </a:highlight>
                <a:latin typeface="Courier New"/>
                <a:ea typeface="Courier New"/>
                <a:cs typeface="Courier New"/>
                <a:sym typeface="Courier New"/>
              </a:rPr>
              <a:t> </a:t>
            </a:r>
            <a:r>
              <a:rPr b="1" lang="en" sz="800">
                <a:solidFill>
                  <a:srgbClr val="0000FF"/>
                </a:solidFill>
                <a:highlight>
                  <a:srgbClr val="FFFFFF"/>
                </a:highlight>
                <a:latin typeface="Courier New"/>
                <a:ea typeface="Courier New"/>
                <a:cs typeface="Courier New"/>
                <a:sym typeface="Courier New"/>
              </a:rPr>
              <a:t>=&gt;</a:t>
            </a: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267F99"/>
                </a:solidFill>
                <a:highlight>
                  <a:srgbClr val="FFFFFF"/>
                </a:highlight>
                <a:latin typeface="Courier New"/>
                <a:ea typeface="Courier New"/>
                <a:cs typeface="Courier New"/>
                <a:sym typeface="Courier New"/>
              </a:rPr>
              <a:t>console</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log</a:t>
            </a:r>
            <a:r>
              <a:rPr b="1" lang="en" sz="800">
                <a:solidFill>
                  <a:schemeClr val="dk1"/>
                </a:solidFill>
                <a:highlight>
                  <a:srgbClr val="FFFFFF"/>
                </a:highlight>
                <a:latin typeface="Courier New"/>
                <a:ea typeface="Courier New"/>
                <a:cs typeface="Courier New"/>
                <a:sym typeface="Courier New"/>
              </a:rPr>
              <a:t>(</a:t>
            </a:r>
            <a:r>
              <a:rPr b="1" lang="en" sz="800">
                <a:solidFill>
                  <a:srgbClr val="A31515"/>
                </a:solidFill>
                <a:highlight>
                  <a:srgbClr val="FFFFFF"/>
                </a:highlight>
                <a:latin typeface="Courier New"/>
                <a:ea typeface="Courier New"/>
                <a:cs typeface="Courier New"/>
                <a:sym typeface="Courier New"/>
              </a:rPr>
              <a:t>'[Service Worker] Activating Service Worker ...'</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event</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event</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waitUntil</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caches</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keys</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795E26"/>
                </a:solidFill>
                <a:highlight>
                  <a:srgbClr val="FFFFFF"/>
                </a:highlight>
                <a:latin typeface="Courier New"/>
                <a:ea typeface="Courier New"/>
                <a:cs typeface="Courier New"/>
                <a:sym typeface="Courier New"/>
              </a:rPr>
              <a:t>then</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cacheNames</a:t>
            </a:r>
            <a:r>
              <a:rPr b="1" lang="en" sz="800">
                <a:solidFill>
                  <a:schemeClr val="dk1"/>
                </a:solidFill>
                <a:highlight>
                  <a:srgbClr val="FFFFFF"/>
                </a:highlight>
                <a:latin typeface="Courier New"/>
                <a:ea typeface="Courier New"/>
                <a:cs typeface="Courier New"/>
                <a:sym typeface="Courier New"/>
              </a:rPr>
              <a:t> </a:t>
            </a:r>
            <a:r>
              <a:rPr b="1" lang="en" sz="800">
                <a:solidFill>
                  <a:srgbClr val="0000FF"/>
                </a:solidFill>
                <a:highlight>
                  <a:srgbClr val="FFFFFF"/>
                </a:highlight>
                <a:latin typeface="Courier New"/>
                <a:ea typeface="Courier New"/>
                <a:cs typeface="Courier New"/>
                <a:sym typeface="Courier New"/>
              </a:rPr>
              <a:t>=&gt;</a:t>
            </a: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AF00DB"/>
                </a:solidFill>
                <a:highlight>
                  <a:srgbClr val="FFFFFF"/>
                </a:highlight>
                <a:latin typeface="Courier New"/>
                <a:ea typeface="Courier New"/>
                <a:cs typeface="Courier New"/>
                <a:sym typeface="Courier New"/>
              </a:rPr>
              <a:t>return</a:t>
            </a:r>
            <a:r>
              <a:rPr b="1" lang="en" sz="800">
                <a:solidFill>
                  <a:schemeClr val="dk1"/>
                </a:solidFill>
                <a:highlight>
                  <a:srgbClr val="FFFFFF"/>
                </a:highlight>
                <a:latin typeface="Courier New"/>
                <a:ea typeface="Courier New"/>
                <a:cs typeface="Courier New"/>
                <a:sym typeface="Courier New"/>
              </a:rPr>
              <a:t> </a:t>
            </a:r>
            <a:r>
              <a:rPr b="1" lang="en" sz="800">
                <a:solidFill>
                  <a:srgbClr val="267F99"/>
                </a:solidFill>
                <a:highlight>
                  <a:srgbClr val="FFFFFF"/>
                </a:highlight>
                <a:latin typeface="Courier New"/>
                <a:ea typeface="Courier New"/>
                <a:cs typeface="Courier New"/>
                <a:sym typeface="Courier New"/>
              </a:rPr>
              <a:t>Promise</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all</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cacheNames</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map</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cacheName</a:t>
            </a:r>
            <a:r>
              <a:rPr b="1" lang="en" sz="800">
                <a:solidFill>
                  <a:schemeClr val="dk1"/>
                </a:solidFill>
                <a:highlight>
                  <a:srgbClr val="FFFFFF"/>
                </a:highlight>
                <a:latin typeface="Courier New"/>
                <a:ea typeface="Courier New"/>
                <a:cs typeface="Courier New"/>
                <a:sym typeface="Courier New"/>
              </a:rPr>
              <a:t> </a:t>
            </a:r>
            <a:r>
              <a:rPr b="1" lang="en" sz="800">
                <a:solidFill>
                  <a:srgbClr val="0000FF"/>
                </a:solidFill>
                <a:highlight>
                  <a:srgbClr val="FFFFFF"/>
                </a:highlight>
                <a:latin typeface="Courier New"/>
                <a:ea typeface="Courier New"/>
                <a:cs typeface="Courier New"/>
                <a:sym typeface="Courier New"/>
              </a:rPr>
              <a:t>=&gt;</a:t>
            </a: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AF00DB"/>
                </a:solidFill>
                <a:highlight>
                  <a:srgbClr val="FFFFFF"/>
                </a:highlight>
                <a:latin typeface="Courier New"/>
                <a:ea typeface="Courier New"/>
                <a:cs typeface="Courier New"/>
                <a:sym typeface="Courier New"/>
              </a:rPr>
              <a:t>if</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cacheName</a:t>
            </a:r>
            <a:r>
              <a:rPr b="1" lang="en" sz="800">
                <a:solidFill>
                  <a:schemeClr val="dk1"/>
                </a:solidFill>
                <a:highlight>
                  <a:srgbClr val="FFFFFF"/>
                </a:highlight>
                <a:latin typeface="Courier New"/>
                <a:ea typeface="Courier New"/>
                <a:cs typeface="Courier New"/>
                <a:sym typeface="Courier New"/>
              </a:rPr>
              <a:t> !== </a:t>
            </a:r>
            <a:r>
              <a:rPr b="1" lang="en" sz="800">
                <a:solidFill>
                  <a:srgbClr val="001080"/>
                </a:solidFill>
                <a:highlight>
                  <a:srgbClr val="FFFFFF"/>
                </a:highlight>
                <a:latin typeface="Courier New"/>
                <a:ea typeface="Courier New"/>
                <a:cs typeface="Courier New"/>
                <a:sym typeface="Courier New"/>
              </a:rPr>
              <a:t>CACHE_STATIC_NAME</a:t>
            </a:r>
            <a:r>
              <a:rPr b="1" lang="en" sz="800">
                <a:solidFill>
                  <a:schemeClr val="dk1"/>
                </a:solidFill>
                <a:highlight>
                  <a:srgbClr val="FFFFFF"/>
                </a:highlight>
                <a:latin typeface="Courier New"/>
                <a:ea typeface="Courier New"/>
                <a:cs typeface="Courier New"/>
                <a:sym typeface="Courier New"/>
              </a:rPr>
              <a:t> &amp;&amp; </a:t>
            </a:r>
            <a:r>
              <a:rPr b="1" lang="en" sz="800">
                <a:solidFill>
                  <a:srgbClr val="001080"/>
                </a:solidFill>
                <a:highlight>
                  <a:srgbClr val="FFFFFF"/>
                </a:highlight>
                <a:latin typeface="Courier New"/>
                <a:ea typeface="Courier New"/>
                <a:cs typeface="Courier New"/>
                <a:sym typeface="Courier New"/>
              </a:rPr>
              <a:t>cacheName</a:t>
            </a:r>
            <a:r>
              <a:rPr b="1" lang="en" sz="800">
                <a:solidFill>
                  <a:schemeClr val="dk1"/>
                </a:solidFill>
                <a:highlight>
                  <a:srgbClr val="FFFFFF"/>
                </a:highlight>
                <a:latin typeface="Courier New"/>
                <a:ea typeface="Courier New"/>
                <a:cs typeface="Courier New"/>
                <a:sym typeface="Courier New"/>
              </a:rPr>
              <a:t> !== </a:t>
            </a:r>
            <a:r>
              <a:rPr b="1" lang="en" sz="800">
                <a:solidFill>
                  <a:srgbClr val="001080"/>
                </a:solidFill>
                <a:highlight>
                  <a:srgbClr val="FFFFFF"/>
                </a:highlight>
                <a:latin typeface="Courier New"/>
                <a:ea typeface="Courier New"/>
                <a:cs typeface="Courier New"/>
                <a:sym typeface="Courier New"/>
              </a:rPr>
              <a:t>CACHE_DYNAMIC_NAME</a:t>
            </a: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267F99"/>
                </a:solidFill>
                <a:highlight>
                  <a:srgbClr val="FFFFFF"/>
                </a:highlight>
                <a:latin typeface="Courier New"/>
                <a:ea typeface="Courier New"/>
                <a:cs typeface="Courier New"/>
                <a:sym typeface="Courier New"/>
              </a:rPr>
              <a:t>console</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log</a:t>
            </a:r>
            <a:r>
              <a:rPr b="1" lang="en" sz="800">
                <a:solidFill>
                  <a:schemeClr val="dk1"/>
                </a:solidFill>
                <a:highlight>
                  <a:srgbClr val="FFFFFF"/>
                </a:highlight>
                <a:latin typeface="Courier New"/>
                <a:ea typeface="Courier New"/>
                <a:cs typeface="Courier New"/>
                <a:sym typeface="Courier New"/>
              </a:rPr>
              <a:t>(</a:t>
            </a:r>
            <a:r>
              <a:rPr b="1" lang="en" sz="800">
                <a:solidFill>
                  <a:srgbClr val="A31515"/>
                </a:solidFill>
                <a:highlight>
                  <a:srgbClr val="FFFFFF"/>
                </a:highlight>
                <a:latin typeface="Courier New"/>
                <a:ea typeface="Courier New"/>
                <a:cs typeface="Courier New"/>
                <a:sym typeface="Courier New"/>
              </a:rPr>
              <a:t>'[Service Worker] Removing old cache.'</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cacheName</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AF00DB"/>
                </a:solidFill>
                <a:highlight>
                  <a:srgbClr val="FFFFFF"/>
                </a:highlight>
                <a:latin typeface="Courier New"/>
                <a:ea typeface="Courier New"/>
                <a:cs typeface="Courier New"/>
                <a:sym typeface="Courier New"/>
              </a:rPr>
              <a:t>return</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caches</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delete</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cacheName</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795E26"/>
                </a:solidFill>
                <a:highlight>
                  <a:srgbClr val="FFFFFF"/>
                </a:highlight>
                <a:latin typeface="Courier New"/>
                <a:ea typeface="Courier New"/>
                <a:cs typeface="Courier New"/>
                <a:sym typeface="Courier New"/>
              </a:rPr>
              <a:t>then</a:t>
            </a:r>
            <a:r>
              <a:rPr b="1" lang="en" sz="800">
                <a:solidFill>
                  <a:schemeClr val="dk1"/>
                </a:solidFill>
                <a:highlight>
                  <a:srgbClr val="FFFFFF"/>
                </a:highlight>
                <a:latin typeface="Courier New"/>
                <a:ea typeface="Courier New"/>
                <a:cs typeface="Courier New"/>
                <a:sym typeface="Courier New"/>
              </a:rPr>
              <a:t>(() </a:t>
            </a:r>
            <a:r>
              <a:rPr b="1" lang="en" sz="800">
                <a:solidFill>
                  <a:srgbClr val="0000FF"/>
                </a:solidFill>
                <a:highlight>
                  <a:srgbClr val="FFFFFF"/>
                </a:highlight>
                <a:latin typeface="Courier New"/>
                <a:ea typeface="Courier New"/>
                <a:cs typeface="Courier New"/>
                <a:sym typeface="Courier New"/>
              </a:rPr>
              <a:t>=&gt;</a:t>
            </a: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267F99"/>
                </a:solidFill>
                <a:highlight>
                  <a:srgbClr val="FFFFFF"/>
                </a:highlight>
                <a:latin typeface="Courier New"/>
                <a:ea typeface="Courier New"/>
                <a:cs typeface="Courier New"/>
                <a:sym typeface="Courier New"/>
              </a:rPr>
              <a:t>console</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log</a:t>
            </a:r>
            <a:r>
              <a:rPr b="1" lang="en" sz="800">
                <a:solidFill>
                  <a:schemeClr val="dk1"/>
                </a:solidFill>
                <a:highlight>
                  <a:srgbClr val="FFFFFF"/>
                </a:highlight>
                <a:latin typeface="Courier New"/>
                <a:ea typeface="Courier New"/>
                <a:cs typeface="Courier New"/>
                <a:sym typeface="Courier New"/>
              </a:rPr>
              <a:t>(</a:t>
            </a:r>
            <a:r>
              <a:rPr b="1" lang="en" sz="800">
                <a:solidFill>
                  <a:srgbClr val="A31515"/>
                </a:solidFill>
                <a:highlight>
                  <a:srgbClr val="FFFFFF"/>
                </a:highlight>
                <a:latin typeface="Courier New"/>
                <a:ea typeface="Courier New"/>
                <a:cs typeface="Courier New"/>
                <a:sym typeface="Courier New"/>
              </a:rPr>
              <a:t>'[ServiceWorker] Claiming clients'</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r>
              <a:rPr b="1" lang="en" sz="800">
                <a:solidFill>
                  <a:srgbClr val="AF00DB"/>
                </a:solidFill>
                <a:highlight>
                  <a:srgbClr val="FFFFFF"/>
                </a:highlight>
                <a:latin typeface="Courier New"/>
                <a:ea typeface="Courier New"/>
                <a:cs typeface="Courier New"/>
                <a:sym typeface="Courier New"/>
              </a:rPr>
              <a:t>return</a:t>
            </a:r>
            <a:r>
              <a:rPr b="1" lang="en" sz="800">
                <a:solidFill>
                  <a:schemeClr val="dk1"/>
                </a:solidFill>
                <a:highlight>
                  <a:srgbClr val="FFFFFF"/>
                </a:highlight>
                <a:latin typeface="Courier New"/>
                <a:ea typeface="Courier New"/>
                <a:cs typeface="Courier New"/>
                <a:sym typeface="Courier New"/>
              </a:rPr>
              <a:t> </a:t>
            </a:r>
            <a:r>
              <a:rPr b="1" lang="en" sz="800">
                <a:solidFill>
                  <a:srgbClr val="001080"/>
                </a:solidFill>
                <a:highlight>
                  <a:srgbClr val="FFFFFF"/>
                </a:highlight>
                <a:latin typeface="Courier New"/>
                <a:ea typeface="Courier New"/>
                <a:cs typeface="Courier New"/>
                <a:sym typeface="Courier New"/>
              </a:rPr>
              <a:t>self</a:t>
            </a:r>
            <a:r>
              <a:rPr b="1" lang="en" sz="800">
                <a:solidFill>
                  <a:schemeClr val="dk1"/>
                </a:solidFill>
                <a:highlight>
                  <a:srgbClr val="FFFFFF"/>
                </a:highlight>
                <a:latin typeface="Courier New"/>
                <a:ea typeface="Courier New"/>
                <a:cs typeface="Courier New"/>
                <a:sym typeface="Courier New"/>
              </a:rPr>
              <a:t>.</a:t>
            </a:r>
            <a:r>
              <a:rPr b="1" lang="en" sz="800">
                <a:solidFill>
                  <a:srgbClr val="001080"/>
                </a:solidFill>
                <a:highlight>
                  <a:srgbClr val="FFFFFF"/>
                </a:highlight>
                <a:latin typeface="Courier New"/>
                <a:ea typeface="Courier New"/>
                <a:cs typeface="Courier New"/>
                <a:sym typeface="Courier New"/>
              </a:rPr>
              <a:t>clients</a:t>
            </a:r>
            <a:r>
              <a:rPr b="1" lang="en" sz="800">
                <a:solidFill>
                  <a:schemeClr val="dk1"/>
                </a:solidFill>
                <a:highlight>
                  <a:srgbClr val="FFFFFF"/>
                </a:highlight>
                <a:latin typeface="Courier New"/>
                <a:ea typeface="Courier New"/>
                <a:cs typeface="Courier New"/>
                <a:sym typeface="Courier New"/>
              </a:rPr>
              <a:t>.</a:t>
            </a:r>
            <a:r>
              <a:rPr b="1" lang="en" sz="800">
                <a:solidFill>
                  <a:srgbClr val="795E26"/>
                </a:solidFill>
                <a:highlight>
                  <a:srgbClr val="FFFFFF"/>
                </a:highlight>
                <a:latin typeface="Courier New"/>
                <a:ea typeface="Courier New"/>
                <a:cs typeface="Courier New"/>
                <a:sym typeface="Courier New"/>
              </a:rPr>
              <a:t>claim</a:t>
            </a: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 );</a:t>
            </a:r>
            <a:endParaRPr b="1" sz="8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Clr>
                <a:schemeClr val="dk1"/>
              </a:buClr>
              <a:buSzPts val="1100"/>
              <a:buFont typeface="Arial"/>
              <a:buNone/>
            </a:pPr>
            <a:r>
              <a:rPr b="1" lang="en" sz="800">
                <a:solidFill>
                  <a:schemeClr val="dk1"/>
                </a:solidFill>
                <a:highlight>
                  <a:srgbClr val="FFFFFF"/>
                </a:highlight>
                <a:latin typeface="Courier New"/>
                <a:ea typeface="Courier New"/>
                <a:cs typeface="Courier New"/>
                <a:sym typeface="Courier New"/>
              </a:rPr>
              <a:t>});</a:t>
            </a:r>
            <a:endParaRPr b="1" sz="800">
              <a:solidFill>
                <a:schemeClr val="dk1"/>
              </a:solidFill>
              <a:highlight>
                <a:srgbClr val="FFFFFF"/>
              </a:highlight>
              <a:latin typeface="Courier New"/>
              <a:ea typeface="Courier New"/>
              <a:cs typeface="Courier New"/>
              <a:sym typeface="Courier New"/>
            </a:endParaRPr>
          </a:p>
          <a:p>
            <a:pPr indent="0" lvl="0" marL="914400" rtl="0" algn="l">
              <a:spcBef>
                <a:spcPts val="0"/>
              </a:spcBef>
              <a:spcAft>
                <a:spcPts val="1600"/>
              </a:spcAft>
              <a:buNone/>
            </a:pPr>
            <a:r>
              <a:t/>
            </a:r>
            <a:endParaRPr b="1" sz="8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Google Shape;383;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Custom </a:t>
            </a:r>
            <a:r>
              <a:rPr i="1" lang="en"/>
              <a:t>offline</a:t>
            </a:r>
            <a:r>
              <a:rPr lang="en"/>
              <a:t> page</a:t>
            </a:r>
            <a:endParaRPr/>
          </a:p>
        </p:txBody>
      </p:sp>
      <p:sp>
        <p:nvSpPr>
          <p:cNvPr id="384" name="Google Shape;384;p6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Even if we cache the </a:t>
            </a:r>
            <a:r>
              <a:rPr lang="en" sz="1100">
                <a:solidFill>
                  <a:srgbClr val="333333"/>
                </a:solidFill>
                <a:highlight>
                  <a:srgbClr val="FFFFFF"/>
                </a:highlight>
              </a:rPr>
              <a:t>help</a:t>
            </a:r>
            <a:r>
              <a:rPr lang="en" sz="1100">
                <a:solidFill>
                  <a:schemeClr val="dk1"/>
                </a:solidFill>
                <a:highlight>
                  <a:srgbClr val="FFFFFF"/>
                </a:highlight>
              </a:rPr>
              <a:t> page when we navigate to it, we may happen to become offline before it gets cached, and in this case, we get the browser's default offline page. To account for this case, we can create our own </a:t>
            </a:r>
            <a:r>
              <a:rPr b="1" i="1" lang="en" sz="1100">
                <a:solidFill>
                  <a:srgbClr val="333333"/>
                </a:solidFill>
                <a:highlight>
                  <a:srgbClr val="FFFFFF"/>
                </a:highlight>
              </a:rPr>
              <a:t>offline.html</a:t>
            </a:r>
            <a:r>
              <a:rPr lang="en" sz="1100">
                <a:solidFill>
                  <a:schemeClr val="dk1"/>
                </a:solidFill>
                <a:highlight>
                  <a:srgbClr val="FFFFFF"/>
                </a:highlight>
              </a:rPr>
              <a:t> page:</a:t>
            </a:r>
            <a:endParaRPr sz="1100">
              <a:solidFill>
                <a:schemeClr val="dk1"/>
              </a:solidFill>
              <a:highlight>
                <a:srgbClr val="FFFFFF"/>
              </a:highlight>
            </a:endParaRPr>
          </a:p>
          <a:p>
            <a:pPr indent="-298450" lvl="0" marL="457200" rtl="0" algn="l">
              <a:spcBef>
                <a:spcPts val="1800"/>
              </a:spcBef>
              <a:spcAft>
                <a:spcPts val="0"/>
              </a:spcAft>
              <a:buClr>
                <a:schemeClr val="dk1"/>
              </a:buClr>
              <a:buSzPts val="1100"/>
              <a:buFont typeface="Roboto"/>
              <a:buAutoNum type="arabicPeriod"/>
            </a:pPr>
            <a:r>
              <a:rPr lang="en" sz="1100">
                <a:solidFill>
                  <a:schemeClr val="dk1"/>
                </a:solidFill>
                <a:highlight>
                  <a:srgbClr val="FFFFFF"/>
                </a:highlight>
              </a:rPr>
              <a:t>Duplicate the </a:t>
            </a:r>
            <a:r>
              <a:rPr i="1" lang="en" sz="1100">
                <a:solidFill>
                  <a:srgbClr val="333333"/>
                </a:solidFill>
                <a:highlight>
                  <a:srgbClr val="FFFFFF"/>
                </a:highlight>
              </a:rPr>
              <a:t>index.html</a:t>
            </a:r>
            <a:r>
              <a:rPr lang="en" sz="1100">
                <a:solidFill>
                  <a:schemeClr val="dk1"/>
                </a:solidFill>
                <a:highlight>
                  <a:srgbClr val="FFFFFF"/>
                </a:highlight>
              </a:rPr>
              <a:t> file and name the duplicate </a:t>
            </a:r>
            <a:r>
              <a:rPr i="1" lang="en" sz="1100">
                <a:solidFill>
                  <a:srgbClr val="333333"/>
                </a:solidFill>
                <a:highlight>
                  <a:srgbClr val="FFFFFF"/>
                </a:highlight>
              </a:rPr>
              <a:t>offline.html</a:t>
            </a:r>
            <a:endParaRPr i="1" sz="1100">
              <a:solidFill>
                <a:srgbClr val="333333"/>
              </a:solidFill>
              <a:highlight>
                <a:srgbClr val="FFFFFF"/>
              </a:highlight>
            </a:endParaRPr>
          </a:p>
          <a:p>
            <a:pPr indent="-298450" lvl="0" marL="457200" rtl="0" algn="l">
              <a:spcBef>
                <a:spcPts val="0"/>
              </a:spcBef>
              <a:spcAft>
                <a:spcPts val="0"/>
              </a:spcAft>
              <a:buClr>
                <a:schemeClr val="dk1"/>
              </a:buClr>
              <a:buSzPts val="1100"/>
              <a:buFont typeface="Roboto"/>
              <a:buAutoNum type="arabicPeriod"/>
            </a:pPr>
            <a:r>
              <a:rPr lang="en" sz="1100">
                <a:solidFill>
                  <a:schemeClr val="dk1"/>
                </a:solidFill>
                <a:highlight>
                  <a:srgbClr val="FFFFFF"/>
                </a:highlight>
              </a:rPr>
              <a:t>Replace the </a:t>
            </a:r>
            <a:r>
              <a:rPr lang="en" sz="1100">
                <a:solidFill>
                  <a:srgbClr val="333333"/>
                </a:solidFill>
                <a:highlight>
                  <a:srgbClr val="FFFFFF"/>
                </a:highlight>
              </a:rPr>
              <a:t>main</a:t>
            </a:r>
            <a:r>
              <a:rPr lang="en" sz="1100">
                <a:solidFill>
                  <a:schemeClr val="dk1"/>
                </a:solidFill>
                <a:highlight>
                  <a:srgbClr val="FFFFFF"/>
                </a:highlight>
              </a:rPr>
              <a:t> tag with:</a:t>
            </a:r>
            <a:endParaRPr sz="1100">
              <a:solidFill>
                <a:schemeClr val="dk1"/>
              </a:solidFill>
              <a:highlight>
                <a:srgbClr val="FFFFFF"/>
              </a:highlight>
            </a:endParaRPr>
          </a:p>
          <a:p>
            <a:pPr indent="0" lvl="0" marL="0" rtl="0" algn="l">
              <a:lnSpc>
                <a:spcPct val="150000"/>
              </a:lnSpc>
              <a:spcBef>
                <a:spcPts val="1800"/>
              </a:spcBef>
              <a:spcAft>
                <a:spcPts val="0"/>
              </a:spcAft>
              <a:buNone/>
            </a:pPr>
            <a:r>
              <a:rPr b="1" lang="en" sz="900">
                <a:solidFill>
                  <a:srgbClr val="800000"/>
                </a:solidFill>
                <a:highlight>
                  <a:srgbClr val="FFFFFF"/>
                </a:highlight>
              </a:rPr>
              <a:t>&lt;main</a:t>
            </a:r>
            <a:r>
              <a:rPr b="1" lang="en" sz="900">
                <a:solidFill>
                  <a:schemeClr val="dk1"/>
                </a:solidFill>
                <a:highlight>
                  <a:srgbClr val="FFFFFF"/>
                </a:highlight>
              </a:rPr>
              <a:t> </a:t>
            </a:r>
            <a:r>
              <a:rPr b="1" lang="en" sz="900">
                <a:solidFill>
                  <a:srgbClr val="FF0000"/>
                </a:solidFill>
                <a:highlight>
                  <a:srgbClr val="FFFFFF"/>
                </a:highlight>
              </a:rPr>
              <a:t>class</a:t>
            </a:r>
            <a:r>
              <a:rPr b="1" lang="en" sz="900">
                <a:solidFill>
                  <a:schemeClr val="dk1"/>
                </a:solidFill>
                <a:highlight>
                  <a:srgbClr val="FFFFFF"/>
                </a:highlight>
              </a:rPr>
              <a:t>=</a:t>
            </a:r>
            <a:r>
              <a:rPr b="1" lang="en" sz="900">
                <a:solidFill>
                  <a:srgbClr val="A31515"/>
                </a:solidFill>
                <a:highlight>
                  <a:srgbClr val="FFFFFF"/>
                </a:highlight>
              </a:rPr>
              <a:t>"mdl-layout__content mat-typography"</a:t>
            </a:r>
            <a:r>
              <a:rPr b="1" lang="en" sz="900">
                <a:solidFill>
                  <a:srgbClr val="800000"/>
                </a:solidFill>
                <a:highlight>
                  <a:srgbClr val="FFFFFF"/>
                </a:highlight>
              </a:rPr>
              <a:t>&gt;</a:t>
            </a:r>
            <a:endParaRPr b="1" sz="900">
              <a:solidFill>
                <a:srgbClr val="800000"/>
              </a:solidFill>
              <a:highlight>
                <a:srgbClr val="FFFFFF"/>
              </a:highlight>
            </a:endParaRPr>
          </a:p>
          <a:p>
            <a:pPr indent="0" lvl="0" marL="0" rtl="0" algn="l">
              <a:lnSpc>
                <a:spcPct val="150000"/>
              </a:lnSpc>
              <a:spcBef>
                <a:spcPts val="0"/>
              </a:spcBef>
              <a:spcAft>
                <a:spcPts val="0"/>
              </a:spcAft>
              <a:buNone/>
            </a:pPr>
            <a:r>
              <a:rPr b="1" lang="en" sz="900">
                <a:solidFill>
                  <a:schemeClr val="dk1"/>
                </a:solidFill>
                <a:highlight>
                  <a:srgbClr val="FFFFFF"/>
                </a:highlight>
              </a:rPr>
              <a:t> </a:t>
            </a:r>
            <a:r>
              <a:rPr b="1" lang="en" sz="900">
                <a:solidFill>
                  <a:srgbClr val="800000"/>
                </a:solidFill>
                <a:highlight>
                  <a:srgbClr val="FFFFFF"/>
                </a:highlight>
              </a:rPr>
              <a:t>&lt;div</a:t>
            </a:r>
            <a:r>
              <a:rPr b="1" lang="en" sz="900">
                <a:solidFill>
                  <a:schemeClr val="dk1"/>
                </a:solidFill>
                <a:highlight>
                  <a:srgbClr val="FFFFFF"/>
                </a:highlight>
              </a:rPr>
              <a:t> </a:t>
            </a:r>
            <a:r>
              <a:rPr b="1" lang="en" sz="900">
                <a:solidFill>
                  <a:srgbClr val="FF0000"/>
                </a:solidFill>
                <a:highlight>
                  <a:srgbClr val="FFFFFF"/>
                </a:highlight>
              </a:rPr>
              <a:t>class</a:t>
            </a:r>
            <a:r>
              <a:rPr b="1" lang="en" sz="900">
                <a:solidFill>
                  <a:schemeClr val="dk1"/>
                </a:solidFill>
                <a:highlight>
                  <a:srgbClr val="FFFFFF"/>
                </a:highlight>
              </a:rPr>
              <a:t>=</a:t>
            </a:r>
            <a:r>
              <a:rPr b="1" lang="en" sz="900">
                <a:solidFill>
                  <a:srgbClr val="A31515"/>
                </a:solidFill>
                <a:highlight>
                  <a:srgbClr val="FFFFFF"/>
                </a:highlight>
              </a:rPr>
              <a:t>"page-content"</a:t>
            </a:r>
            <a:r>
              <a:rPr b="1" lang="en" sz="900">
                <a:solidFill>
                  <a:srgbClr val="800000"/>
                </a:solidFill>
                <a:highlight>
                  <a:srgbClr val="FFFFFF"/>
                </a:highlight>
              </a:rPr>
              <a:t>&gt;</a:t>
            </a:r>
            <a:endParaRPr b="1" sz="900">
              <a:solidFill>
                <a:srgbClr val="800000"/>
              </a:solidFill>
              <a:highlight>
                <a:srgbClr val="FFFFFF"/>
              </a:highlight>
            </a:endParaRPr>
          </a:p>
          <a:p>
            <a:pPr indent="0" lvl="0" marL="0" rtl="0" algn="l">
              <a:lnSpc>
                <a:spcPct val="150000"/>
              </a:lnSpc>
              <a:spcBef>
                <a:spcPts val="0"/>
              </a:spcBef>
              <a:spcAft>
                <a:spcPts val="0"/>
              </a:spcAft>
              <a:buNone/>
            </a:pPr>
            <a:r>
              <a:rPr b="1" lang="en" sz="900">
                <a:solidFill>
                  <a:schemeClr val="dk1"/>
                </a:solidFill>
                <a:highlight>
                  <a:srgbClr val="FFFFFF"/>
                </a:highlight>
              </a:rPr>
              <a:t>   </a:t>
            </a:r>
            <a:r>
              <a:rPr b="1" lang="en" sz="900">
                <a:solidFill>
                  <a:srgbClr val="800000"/>
                </a:solidFill>
                <a:highlight>
                  <a:srgbClr val="FFFFFF"/>
                </a:highlight>
              </a:rPr>
              <a:t>&lt;h5</a:t>
            </a:r>
            <a:r>
              <a:rPr b="1" lang="en" sz="900">
                <a:solidFill>
                  <a:schemeClr val="dk1"/>
                </a:solidFill>
                <a:highlight>
                  <a:srgbClr val="FFFFFF"/>
                </a:highlight>
              </a:rPr>
              <a:t> </a:t>
            </a:r>
            <a:r>
              <a:rPr b="1" lang="en" sz="900">
                <a:solidFill>
                  <a:srgbClr val="FF0000"/>
                </a:solidFill>
                <a:highlight>
                  <a:srgbClr val="FFFFFF"/>
                </a:highlight>
              </a:rPr>
              <a:t>class</a:t>
            </a:r>
            <a:r>
              <a:rPr b="1" lang="en" sz="900">
                <a:solidFill>
                  <a:schemeClr val="dk1"/>
                </a:solidFill>
                <a:highlight>
                  <a:srgbClr val="FFFFFF"/>
                </a:highlight>
              </a:rPr>
              <a:t>=</a:t>
            </a:r>
            <a:r>
              <a:rPr b="1" lang="en" sz="900">
                <a:solidFill>
                  <a:srgbClr val="A31515"/>
                </a:solidFill>
                <a:highlight>
                  <a:srgbClr val="FFFFFF"/>
                </a:highlight>
              </a:rPr>
              <a:t>"text-center mdl-color-text--primary"</a:t>
            </a:r>
            <a:r>
              <a:rPr b="1" lang="en" sz="900">
                <a:solidFill>
                  <a:srgbClr val="800000"/>
                </a:solidFill>
                <a:highlight>
                  <a:srgbClr val="FFFFFF"/>
                </a:highlight>
              </a:rPr>
              <a:t>&gt;</a:t>
            </a:r>
            <a:r>
              <a:rPr b="1" lang="en" sz="900">
                <a:solidFill>
                  <a:schemeClr val="dk1"/>
                </a:solidFill>
                <a:highlight>
                  <a:srgbClr val="FFFFFF"/>
                </a:highlight>
              </a:rPr>
              <a:t>We're sorry, this page hasn't been cached yet :/</a:t>
            </a:r>
            <a:r>
              <a:rPr b="1" lang="en" sz="900">
                <a:solidFill>
                  <a:srgbClr val="800000"/>
                </a:solidFill>
                <a:highlight>
                  <a:srgbClr val="FFFFFF"/>
                </a:highlight>
              </a:rPr>
              <a:t>&lt;/h5&gt;</a:t>
            </a:r>
            <a:endParaRPr b="1" sz="900">
              <a:solidFill>
                <a:srgbClr val="800000"/>
              </a:solidFill>
              <a:highlight>
                <a:srgbClr val="FFFFFF"/>
              </a:highlight>
            </a:endParaRPr>
          </a:p>
          <a:p>
            <a:pPr indent="0" lvl="0" marL="0" rtl="0" algn="l">
              <a:lnSpc>
                <a:spcPct val="150000"/>
              </a:lnSpc>
              <a:spcBef>
                <a:spcPts val="0"/>
              </a:spcBef>
              <a:spcAft>
                <a:spcPts val="0"/>
              </a:spcAft>
              <a:buNone/>
            </a:pPr>
            <a:r>
              <a:rPr b="1" lang="en" sz="900">
                <a:solidFill>
                  <a:schemeClr val="dk1"/>
                </a:solidFill>
                <a:highlight>
                  <a:srgbClr val="FFFFFF"/>
                </a:highlight>
              </a:rPr>
              <a:t>   </a:t>
            </a:r>
            <a:r>
              <a:rPr b="1" lang="en" sz="900">
                <a:solidFill>
                  <a:srgbClr val="800000"/>
                </a:solidFill>
                <a:highlight>
                  <a:srgbClr val="FFFFFF"/>
                </a:highlight>
              </a:rPr>
              <a:t>&lt;p&gt;</a:t>
            </a:r>
            <a:r>
              <a:rPr b="1" lang="en" sz="900">
                <a:solidFill>
                  <a:schemeClr val="dk1"/>
                </a:solidFill>
                <a:highlight>
                  <a:srgbClr val="FFFFFF"/>
                </a:highlight>
              </a:rPr>
              <a:t>But why don't you try one of our </a:t>
            </a:r>
            <a:r>
              <a:rPr b="1" lang="en" sz="900">
                <a:solidFill>
                  <a:srgbClr val="800000"/>
                </a:solidFill>
                <a:highlight>
                  <a:srgbClr val="FFFFFF"/>
                </a:highlight>
              </a:rPr>
              <a:t>&lt;a</a:t>
            </a:r>
            <a:r>
              <a:rPr b="1" lang="en" sz="900">
                <a:solidFill>
                  <a:schemeClr val="dk1"/>
                </a:solidFill>
                <a:highlight>
                  <a:srgbClr val="FFFFFF"/>
                </a:highlight>
              </a:rPr>
              <a:t> </a:t>
            </a:r>
            <a:r>
              <a:rPr b="1" lang="en" sz="900">
                <a:solidFill>
                  <a:srgbClr val="FF0000"/>
                </a:solidFill>
                <a:highlight>
                  <a:srgbClr val="FFFFFF"/>
                </a:highlight>
              </a:rPr>
              <a:t>href</a:t>
            </a:r>
            <a:r>
              <a:rPr b="1" lang="en" sz="900">
                <a:solidFill>
                  <a:schemeClr val="dk1"/>
                </a:solidFill>
                <a:highlight>
                  <a:srgbClr val="FFFFFF"/>
                </a:highlight>
              </a:rPr>
              <a:t>=</a:t>
            </a:r>
            <a:r>
              <a:rPr b="1" lang="en" sz="900">
                <a:solidFill>
                  <a:srgbClr val="A31515"/>
                </a:solidFill>
                <a:highlight>
                  <a:srgbClr val="FFFFFF"/>
                </a:highlight>
              </a:rPr>
              <a:t>"/fe-guild-2019-pwa/"</a:t>
            </a:r>
            <a:r>
              <a:rPr b="1" lang="en" sz="900">
                <a:solidFill>
                  <a:srgbClr val="800000"/>
                </a:solidFill>
                <a:highlight>
                  <a:srgbClr val="FFFFFF"/>
                </a:highlight>
              </a:rPr>
              <a:t>&gt;</a:t>
            </a:r>
            <a:r>
              <a:rPr b="1" lang="en" sz="900">
                <a:solidFill>
                  <a:schemeClr val="dk1"/>
                </a:solidFill>
                <a:highlight>
                  <a:srgbClr val="FFFFFF"/>
                </a:highlight>
              </a:rPr>
              <a:t>other pages</a:t>
            </a:r>
            <a:r>
              <a:rPr b="1" lang="en" sz="900">
                <a:solidFill>
                  <a:srgbClr val="800000"/>
                </a:solidFill>
                <a:highlight>
                  <a:srgbClr val="FFFFFF"/>
                </a:highlight>
              </a:rPr>
              <a:t>&lt;/a&gt;</a:t>
            </a:r>
            <a:r>
              <a:rPr b="1" lang="en" sz="900">
                <a:solidFill>
                  <a:schemeClr val="dk1"/>
                </a:solidFill>
                <a:highlight>
                  <a:srgbClr val="FFFFFF"/>
                </a:highlight>
              </a:rPr>
              <a:t>?</a:t>
            </a:r>
            <a:r>
              <a:rPr b="1" lang="en" sz="900">
                <a:solidFill>
                  <a:srgbClr val="800000"/>
                </a:solidFill>
                <a:highlight>
                  <a:srgbClr val="FFFFFF"/>
                </a:highlight>
              </a:rPr>
              <a:t>&lt;/p&gt;</a:t>
            </a:r>
            <a:endParaRPr b="1" sz="900">
              <a:solidFill>
                <a:srgbClr val="800000"/>
              </a:solidFill>
              <a:highlight>
                <a:srgbClr val="FFFFFF"/>
              </a:highlight>
            </a:endParaRPr>
          </a:p>
          <a:p>
            <a:pPr indent="0" lvl="0" marL="0" rtl="0" algn="l">
              <a:lnSpc>
                <a:spcPct val="150000"/>
              </a:lnSpc>
              <a:spcBef>
                <a:spcPts val="0"/>
              </a:spcBef>
              <a:spcAft>
                <a:spcPts val="0"/>
              </a:spcAft>
              <a:buNone/>
            </a:pPr>
            <a:r>
              <a:rPr b="1" lang="en" sz="900">
                <a:solidFill>
                  <a:schemeClr val="dk1"/>
                </a:solidFill>
                <a:highlight>
                  <a:srgbClr val="FFFFFF"/>
                </a:highlight>
              </a:rPr>
              <a:t>   </a:t>
            </a:r>
            <a:r>
              <a:rPr b="1" lang="en" sz="900">
                <a:solidFill>
                  <a:srgbClr val="800000"/>
                </a:solidFill>
                <a:highlight>
                  <a:srgbClr val="FFFFFF"/>
                </a:highlight>
              </a:rPr>
              <a:t>&lt;/div&gt;</a:t>
            </a:r>
            <a:endParaRPr b="1" sz="900">
              <a:solidFill>
                <a:srgbClr val="800000"/>
              </a:solidFill>
              <a:highlight>
                <a:srgbClr val="FFFFFF"/>
              </a:highlight>
            </a:endParaRPr>
          </a:p>
          <a:p>
            <a:pPr indent="0" lvl="0" marL="0" rtl="0" algn="l">
              <a:lnSpc>
                <a:spcPct val="150000"/>
              </a:lnSpc>
              <a:spcBef>
                <a:spcPts val="0"/>
              </a:spcBef>
              <a:spcAft>
                <a:spcPts val="0"/>
              </a:spcAft>
              <a:buNone/>
            </a:pPr>
            <a:r>
              <a:rPr b="1" lang="en" sz="900">
                <a:solidFill>
                  <a:srgbClr val="800000"/>
                </a:solidFill>
                <a:highlight>
                  <a:srgbClr val="FFFFFF"/>
                </a:highlight>
              </a:rPr>
              <a:t>&lt;/main&gt;</a:t>
            </a:r>
            <a:endParaRPr b="1" sz="900">
              <a:solidFill>
                <a:srgbClr val="800000"/>
              </a:solidFill>
              <a:highlight>
                <a:srgbClr val="FFFFFF"/>
              </a:highlight>
            </a:endParaRPr>
          </a:p>
          <a:p>
            <a:pPr indent="0" lvl="0" marL="0" rtl="0" algn="l">
              <a:spcBef>
                <a:spcPts val="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760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100">
                <a:highlight>
                  <a:srgbClr val="FFFFFF"/>
                </a:highlight>
                <a:latin typeface="Roboto"/>
                <a:ea typeface="Roboto"/>
                <a:cs typeface="Roboto"/>
                <a:sym typeface="Roboto"/>
              </a:rPr>
              <a:t>3. Create the Manifest</a:t>
            </a:r>
            <a:endParaRPr sz="2100">
              <a:highlight>
                <a:srgbClr val="FFFFFF"/>
              </a:highlight>
              <a:latin typeface="Roboto"/>
              <a:ea typeface="Roboto"/>
              <a:cs typeface="Roboto"/>
              <a:sym typeface="Roboto"/>
            </a:endParaRPr>
          </a:p>
          <a:p>
            <a:pPr indent="0" lvl="0" marL="0" rtl="0" algn="l">
              <a:spcBef>
                <a:spcPts val="2300"/>
              </a:spcBef>
              <a:spcAft>
                <a:spcPts val="0"/>
              </a:spcAft>
              <a:buNone/>
            </a:pPr>
            <a:r>
              <a:t/>
            </a:r>
            <a:endParaRPr/>
          </a:p>
        </p:txBody>
      </p:sp>
      <p:sp>
        <p:nvSpPr>
          <p:cNvPr id="82" name="Google Shape;82;p17"/>
          <p:cNvSpPr txBox="1"/>
          <p:nvPr>
            <p:ph idx="1" type="body"/>
          </p:nvPr>
        </p:nvSpPr>
        <p:spPr>
          <a:xfrm>
            <a:off x="311700" y="553525"/>
            <a:ext cx="8520600" cy="325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050">
                <a:solidFill>
                  <a:schemeClr val="dk1"/>
                </a:solidFill>
                <a:latin typeface="Roboto"/>
                <a:ea typeface="Roboto"/>
                <a:cs typeface="Roboto"/>
                <a:sym typeface="Roboto"/>
              </a:rPr>
              <a:t>Create a </a:t>
            </a:r>
            <a:r>
              <a:rPr b="1" i="1" lang="en" sz="1050">
                <a:solidFill>
                  <a:srgbClr val="333333"/>
                </a:solidFill>
              </a:rPr>
              <a:t>manifest.json</a:t>
            </a:r>
            <a:r>
              <a:rPr lang="en" sz="1050">
                <a:solidFill>
                  <a:schemeClr val="dk1"/>
                </a:solidFill>
                <a:latin typeface="Roboto"/>
                <a:ea typeface="Roboto"/>
                <a:cs typeface="Roboto"/>
                <a:sym typeface="Roboto"/>
              </a:rPr>
              <a:t> file in the same folder as </a:t>
            </a:r>
            <a:r>
              <a:rPr b="1" lang="en" sz="1050">
                <a:solidFill>
                  <a:srgbClr val="333333"/>
                </a:solidFill>
              </a:rPr>
              <a:t>index.html</a:t>
            </a:r>
            <a:r>
              <a:rPr lang="en" sz="1050">
                <a:solidFill>
                  <a:schemeClr val="dk1"/>
                </a:solidFill>
                <a:latin typeface="Roboto"/>
                <a:ea typeface="Roboto"/>
                <a:cs typeface="Roboto"/>
                <a:sym typeface="Roboto"/>
              </a:rPr>
              <a:t>. A minimal </a:t>
            </a:r>
            <a:r>
              <a:rPr lang="en" sz="1050">
                <a:solidFill>
                  <a:srgbClr val="333333"/>
                </a:solidFill>
              </a:rPr>
              <a:t>manifest.json</a:t>
            </a:r>
            <a:r>
              <a:rPr lang="en" sz="1050">
                <a:solidFill>
                  <a:schemeClr val="dk1"/>
                </a:solidFill>
                <a:latin typeface="Roboto"/>
                <a:ea typeface="Roboto"/>
                <a:cs typeface="Roboto"/>
                <a:sym typeface="Roboto"/>
              </a:rPr>
              <a:t> file for a progressive web app.</a:t>
            </a:r>
            <a:endParaRPr/>
          </a:p>
        </p:txBody>
      </p:sp>
      <p:sp>
        <p:nvSpPr>
          <p:cNvPr id="83" name="Google Shape;83;p17"/>
          <p:cNvSpPr txBox="1"/>
          <p:nvPr/>
        </p:nvSpPr>
        <p:spPr>
          <a:xfrm>
            <a:off x="311700" y="916600"/>
            <a:ext cx="4553400" cy="3005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"name"</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"Progressive Selfies"</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"short_name"</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"PWA Selfies"</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"icons"</a:t>
            </a:r>
            <a:r>
              <a:rPr b="1" lang="en" sz="500">
                <a:solidFill>
                  <a:schemeClr val="dk1"/>
                </a:solidFill>
                <a:highlight>
                  <a:srgbClr val="FFFFFF"/>
                </a:highlight>
                <a:latin typeface="Courier New"/>
                <a:ea typeface="Courier New"/>
                <a:cs typeface="Courier New"/>
                <a:sym typeface="Courier New"/>
              </a:rPr>
              <a:t>: [</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"src"</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"src/images/icons/app-icon-48x48.png"</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"type"</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"image/png"</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"sizes"</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"48x48"</a:t>
            </a:r>
            <a:endParaRPr b="1" sz="500">
              <a:solidFill>
                <a:srgbClr val="A31515"/>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"src"</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"src/images/icons/app-icon-512x512.png"</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"type"</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"image/png"</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"sizes"</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"512x512"</a:t>
            </a:r>
            <a:endParaRPr b="1" sz="500">
              <a:solidFill>
                <a:srgbClr val="A31515"/>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"start_url"</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"/index.html"</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"scope"</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"display"</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"standalone"</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"orientation"</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"portrait-primary"</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"background_color"</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"#fff"</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"theme_color"</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"#3f51b5"</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"description"</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"Take selfies PWA style."</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"dir"</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"ltr"</a:t>
            </a: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   </a:t>
            </a:r>
            <a:r>
              <a:rPr b="1" lang="en" sz="500">
                <a:solidFill>
                  <a:srgbClr val="0451A5"/>
                </a:solidFill>
                <a:highlight>
                  <a:srgbClr val="FFFFFF"/>
                </a:highlight>
                <a:latin typeface="Courier New"/>
                <a:ea typeface="Courier New"/>
                <a:cs typeface="Courier New"/>
                <a:sym typeface="Courier New"/>
              </a:rPr>
              <a:t>"lang"</a:t>
            </a:r>
            <a:r>
              <a:rPr b="1" lang="en" sz="500">
                <a:solidFill>
                  <a:schemeClr val="dk1"/>
                </a:solidFill>
                <a:highlight>
                  <a:srgbClr val="FFFFFF"/>
                </a:highlight>
                <a:latin typeface="Courier New"/>
                <a:ea typeface="Courier New"/>
                <a:cs typeface="Courier New"/>
                <a:sym typeface="Courier New"/>
              </a:rPr>
              <a:t>: </a:t>
            </a:r>
            <a:r>
              <a:rPr b="1" lang="en" sz="500">
                <a:solidFill>
                  <a:srgbClr val="A31515"/>
                </a:solidFill>
                <a:highlight>
                  <a:srgbClr val="FFFFFF"/>
                </a:highlight>
                <a:latin typeface="Courier New"/>
                <a:ea typeface="Courier New"/>
                <a:cs typeface="Courier New"/>
                <a:sym typeface="Courier New"/>
              </a:rPr>
              <a:t>"en-US"</a:t>
            </a:r>
            <a:endParaRPr b="1" sz="500">
              <a:solidFill>
                <a:srgbClr val="A31515"/>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rPr b="1" lang="en" sz="500">
                <a:solidFill>
                  <a:schemeClr val="dk1"/>
                </a:solidFill>
                <a:highlight>
                  <a:srgbClr val="FFFFFF"/>
                </a:highlight>
                <a:latin typeface="Courier New"/>
                <a:ea typeface="Courier New"/>
                <a:cs typeface="Courier New"/>
                <a:sym typeface="Courier New"/>
              </a:rPr>
              <a:t>}</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t/>
            </a:r>
            <a:endParaRPr b="1" sz="5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t/>
            </a:r>
            <a:endParaRPr b="1" sz="500">
              <a:solidFill>
                <a:schemeClr val="dk1"/>
              </a:solidFill>
              <a:highlight>
                <a:srgbClr val="FFFFFF"/>
              </a:highlight>
              <a:latin typeface="Courier New"/>
              <a:ea typeface="Courier New"/>
              <a:cs typeface="Courier New"/>
              <a:sym typeface="Courier New"/>
            </a:endParaRPr>
          </a:p>
          <a:p>
            <a:pPr indent="0" lvl="0" marL="914400" rtl="0" algn="l">
              <a:lnSpc>
                <a:spcPct val="150000"/>
              </a:lnSpc>
              <a:spcBef>
                <a:spcPts val="0"/>
              </a:spcBef>
              <a:spcAft>
                <a:spcPts val="0"/>
              </a:spcAft>
              <a:buNone/>
            </a:pPr>
            <a:r>
              <a:t/>
            </a:r>
            <a:endParaRPr b="1" sz="500"/>
          </a:p>
        </p:txBody>
      </p:sp>
      <p:sp>
        <p:nvSpPr>
          <p:cNvPr id="84" name="Google Shape;84;p17"/>
          <p:cNvSpPr txBox="1"/>
          <p:nvPr/>
        </p:nvSpPr>
        <p:spPr>
          <a:xfrm>
            <a:off x="383725" y="3959575"/>
            <a:ext cx="7763100" cy="1143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500">
                <a:solidFill>
                  <a:schemeClr val="dk1"/>
                </a:solidFill>
                <a:highlight>
                  <a:srgbClr val="FFFFFF"/>
                </a:highlight>
                <a:latin typeface="Roboto"/>
                <a:ea typeface="Roboto"/>
                <a:cs typeface="Roboto"/>
                <a:sym typeface="Roboto"/>
              </a:rPr>
              <a:t>Tell the browser about your manifest</a:t>
            </a:r>
            <a:endParaRPr sz="1500">
              <a:solidFill>
                <a:schemeClr val="dk1"/>
              </a:solidFill>
              <a:highlight>
                <a:srgbClr val="FFFFFF"/>
              </a:highlight>
              <a:latin typeface="Roboto"/>
              <a:ea typeface="Roboto"/>
              <a:cs typeface="Roboto"/>
              <a:sym typeface="Roboto"/>
            </a:endParaRPr>
          </a:p>
          <a:p>
            <a:pPr indent="0" lvl="0" marL="0" rtl="0" algn="l">
              <a:lnSpc>
                <a:spcPct val="150000"/>
              </a:lnSpc>
              <a:spcBef>
                <a:spcPts val="0"/>
              </a:spcBef>
              <a:spcAft>
                <a:spcPts val="0"/>
              </a:spcAft>
              <a:buClr>
                <a:schemeClr val="dk1"/>
              </a:buClr>
              <a:buSzPts val="1100"/>
              <a:buFont typeface="Arial"/>
              <a:buNone/>
            </a:pPr>
            <a:r>
              <a:rPr lang="en" sz="1100">
                <a:solidFill>
                  <a:schemeClr val="dk1"/>
                </a:solidFill>
                <a:highlight>
                  <a:srgbClr val="FFFFFF"/>
                </a:highlight>
                <a:latin typeface="Roboto"/>
                <a:ea typeface="Roboto"/>
                <a:cs typeface="Roboto"/>
                <a:sym typeface="Roboto"/>
              </a:rPr>
              <a:t>When you have created the manifest, add a </a:t>
            </a:r>
            <a:r>
              <a:rPr lang="en" sz="1100">
                <a:solidFill>
                  <a:srgbClr val="333333"/>
                </a:solidFill>
                <a:highlight>
                  <a:srgbClr val="FFFFFF"/>
                </a:highlight>
              </a:rPr>
              <a:t>link</a:t>
            </a:r>
            <a:r>
              <a:rPr lang="en" sz="1100">
                <a:solidFill>
                  <a:schemeClr val="dk1"/>
                </a:solidFill>
                <a:highlight>
                  <a:srgbClr val="FFFFFF"/>
                </a:highlight>
                <a:latin typeface="Roboto"/>
                <a:ea typeface="Roboto"/>
                <a:cs typeface="Roboto"/>
                <a:sym typeface="Roboto"/>
              </a:rPr>
              <a:t> tag to all the pages that encompass your web app. Add this to your </a:t>
            </a:r>
            <a:r>
              <a:rPr b="1" lang="en" sz="1100">
                <a:solidFill>
                  <a:schemeClr val="dk1"/>
                </a:solidFill>
                <a:highlight>
                  <a:srgbClr val="FFFFFF"/>
                </a:highlight>
                <a:latin typeface="Roboto"/>
                <a:ea typeface="Roboto"/>
                <a:cs typeface="Roboto"/>
                <a:sym typeface="Roboto"/>
              </a:rPr>
              <a:t>index.html</a:t>
            </a:r>
            <a:endParaRPr b="1" sz="1100">
              <a:solidFill>
                <a:schemeClr val="dk1"/>
              </a:solidFill>
              <a:highlight>
                <a:srgbClr val="FFFFFF"/>
              </a:highlight>
              <a:latin typeface="Roboto"/>
              <a:ea typeface="Roboto"/>
              <a:cs typeface="Roboto"/>
              <a:sym typeface="Roboto"/>
            </a:endParaRPr>
          </a:p>
          <a:p>
            <a:pPr indent="0" lvl="0" marL="139700" marR="139700" rtl="0" algn="l">
              <a:lnSpc>
                <a:spcPct val="140000"/>
              </a:lnSpc>
              <a:spcBef>
                <a:spcPts val="0"/>
              </a:spcBef>
              <a:spcAft>
                <a:spcPts val="0"/>
              </a:spcAft>
              <a:buClr>
                <a:schemeClr val="dk1"/>
              </a:buClr>
              <a:buSzPts val="1100"/>
              <a:buFont typeface="Arial"/>
              <a:buNone/>
            </a:pPr>
            <a:r>
              <a:rPr lang="en" sz="1100">
                <a:solidFill>
                  <a:srgbClr val="89BDFF"/>
                </a:solidFill>
                <a:highlight>
                  <a:srgbClr val="28323F"/>
                </a:highlight>
              </a:rPr>
              <a:t>&lt;link</a:t>
            </a:r>
            <a:r>
              <a:rPr lang="en" sz="1100">
                <a:solidFill>
                  <a:srgbClr val="FFFFFF"/>
                </a:solidFill>
                <a:highlight>
                  <a:srgbClr val="28323F"/>
                </a:highlight>
              </a:rPr>
              <a:t> </a:t>
            </a:r>
            <a:r>
              <a:rPr lang="en" sz="1100">
                <a:solidFill>
                  <a:srgbClr val="BDB76B"/>
                </a:solidFill>
                <a:highlight>
                  <a:srgbClr val="28323F"/>
                </a:highlight>
              </a:rPr>
              <a:t>rel</a:t>
            </a:r>
            <a:r>
              <a:rPr lang="en" sz="1100">
                <a:solidFill>
                  <a:srgbClr val="FFFFFF"/>
                </a:solidFill>
                <a:highlight>
                  <a:srgbClr val="28323F"/>
                </a:highlight>
              </a:rPr>
              <a:t>=</a:t>
            </a:r>
            <a:r>
              <a:rPr lang="en" sz="1100">
                <a:solidFill>
                  <a:srgbClr val="65B042"/>
                </a:solidFill>
                <a:highlight>
                  <a:srgbClr val="28323F"/>
                </a:highlight>
              </a:rPr>
              <a:t>"manifest"</a:t>
            </a:r>
            <a:r>
              <a:rPr lang="en" sz="1100">
                <a:solidFill>
                  <a:srgbClr val="FFFFFF"/>
                </a:solidFill>
                <a:highlight>
                  <a:srgbClr val="28323F"/>
                </a:highlight>
              </a:rPr>
              <a:t> </a:t>
            </a:r>
            <a:r>
              <a:rPr lang="en" sz="1100">
                <a:solidFill>
                  <a:srgbClr val="BDB76B"/>
                </a:solidFill>
                <a:highlight>
                  <a:srgbClr val="28323F"/>
                </a:highlight>
              </a:rPr>
              <a:t>href</a:t>
            </a:r>
            <a:r>
              <a:rPr lang="en" sz="1100">
                <a:solidFill>
                  <a:srgbClr val="FFFFFF"/>
                </a:solidFill>
                <a:highlight>
                  <a:srgbClr val="28323F"/>
                </a:highlight>
              </a:rPr>
              <a:t>=</a:t>
            </a:r>
            <a:r>
              <a:rPr lang="en" sz="1100">
                <a:solidFill>
                  <a:srgbClr val="65B042"/>
                </a:solidFill>
                <a:highlight>
                  <a:srgbClr val="28323F"/>
                </a:highlight>
              </a:rPr>
              <a:t>"/manifest.json"</a:t>
            </a:r>
            <a:r>
              <a:rPr lang="en" sz="1100">
                <a:solidFill>
                  <a:srgbClr val="89BDFF"/>
                </a:solidFill>
                <a:highlight>
                  <a:srgbClr val="28323F"/>
                </a:highlight>
              </a:rPr>
              <a:t>&gt;</a:t>
            </a:r>
            <a:endParaRPr sz="1100">
              <a:solidFill>
                <a:srgbClr val="89BDFF"/>
              </a:solidFill>
              <a:highlight>
                <a:srgbClr val="28323F"/>
              </a:highlight>
            </a:endParaRPr>
          </a:p>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Google Shape;389;p62"/>
          <p:cNvSpPr txBox="1"/>
          <p:nvPr>
            <p:ph type="title"/>
          </p:nvPr>
        </p:nvSpPr>
        <p:spPr>
          <a:xfrm>
            <a:off x="311700" y="445025"/>
            <a:ext cx="8520600" cy="1012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800"/>
              </a:spcBef>
              <a:spcAft>
                <a:spcPts val="0"/>
              </a:spcAft>
              <a:buSzPts val="1100"/>
              <a:buFont typeface="Roboto"/>
              <a:buChar char="●"/>
            </a:pPr>
            <a:r>
              <a:rPr lang="en" sz="1100">
                <a:highlight>
                  <a:srgbClr val="FFFFFF"/>
                </a:highlight>
              </a:rPr>
              <a:t>Add the </a:t>
            </a:r>
            <a:r>
              <a:rPr lang="en" sz="1100">
                <a:solidFill>
                  <a:srgbClr val="333333"/>
                </a:solidFill>
                <a:highlight>
                  <a:srgbClr val="FFFFFF"/>
                </a:highlight>
              </a:rPr>
              <a:t>offline.html</a:t>
            </a:r>
            <a:r>
              <a:rPr lang="en" sz="1100">
                <a:highlight>
                  <a:srgbClr val="FFFFFF"/>
                </a:highlight>
              </a:rPr>
              <a:t> to the list of files to be </a:t>
            </a:r>
            <a:r>
              <a:rPr b="1" i="1" lang="en" sz="1100">
                <a:highlight>
                  <a:srgbClr val="FFFFFF"/>
                </a:highlight>
              </a:rPr>
              <a:t>precached</a:t>
            </a:r>
            <a:r>
              <a:rPr lang="en" sz="1100">
                <a:highlight>
                  <a:srgbClr val="FFFFFF"/>
                </a:highlight>
              </a:rPr>
              <a:t>.</a:t>
            </a:r>
            <a:endParaRPr sz="1100">
              <a:highlight>
                <a:srgbClr val="FFFFFF"/>
              </a:highlight>
            </a:endParaRPr>
          </a:p>
          <a:p>
            <a:pPr indent="-298450" lvl="0" marL="457200" rtl="0" algn="l">
              <a:lnSpc>
                <a:spcPct val="115000"/>
              </a:lnSpc>
              <a:spcBef>
                <a:spcPts val="0"/>
              </a:spcBef>
              <a:spcAft>
                <a:spcPts val="0"/>
              </a:spcAft>
              <a:buSzPts val="1100"/>
              <a:buFont typeface="Roboto"/>
              <a:buChar char="●"/>
            </a:pPr>
            <a:r>
              <a:rPr b="1" i="1" lang="en" sz="1100">
                <a:highlight>
                  <a:srgbClr val="FFFFFF"/>
                </a:highlight>
              </a:rPr>
              <a:t>Increase the version</a:t>
            </a:r>
            <a:r>
              <a:rPr lang="en" sz="1100">
                <a:highlight>
                  <a:srgbClr val="FFFFFF"/>
                </a:highlight>
              </a:rPr>
              <a:t> of the </a:t>
            </a:r>
            <a:r>
              <a:rPr i="1" lang="en" sz="1100">
                <a:solidFill>
                  <a:srgbClr val="333333"/>
                </a:solidFill>
                <a:highlight>
                  <a:srgbClr val="FFFFFF"/>
                </a:highlight>
              </a:rPr>
              <a:t>static</a:t>
            </a:r>
            <a:r>
              <a:rPr lang="en" sz="1100">
                <a:highlight>
                  <a:srgbClr val="FFFFFF"/>
                </a:highlight>
              </a:rPr>
              <a:t> cache.</a:t>
            </a:r>
            <a:endParaRPr sz="1100">
              <a:highlight>
                <a:srgbClr val="FFFFFF"/>
              </a:highlight>
            </a:endParaRPr>
          </a:p>
          <a:p>
            <a:pPr indent="-298450" lvl="0" marL="457200" rtl="0" algn="l">
              <a:lnSpc>
                <a:spcPct val="115000"/>
              </a:lnSpc>
              <a:spcBef>
                <a:spcPts val="0"/>
              </a:spcBef>
              <a:spcAft>
                <a:spcPts val="0"/>
              </a:spcAft>
              <a:buSzPts val="1100"/>
              <a:buFont typeface="Roboto"/>
              <a:buChar char="●"/>
            </a:pPr>
            <a:r>
              <a:rPr lang="en" sz="1100">
                <a:highlight>
                  <a:srgbClr val="FFFFFF"/>
                </a:highlight>
              </a:rPr>
              <a:t>Then inside the </a:t>
            </a:r>
            <a:r>
              <a:rPr b="1" i="1" lang="en" sz="1100">
                <a:solidFill>
                  <a:srgbClr val="333333"/>
                </a:solidFill>
                <a:highlight>
                  <a:srgbClr val="FFFFFF"/>
                </a:highlight>
              </a:rPr>
              <a:t>fetch</a:t>
            </a:r>
            <a:r>
              <a:rPr lang="en" sz="1100">
                <a:highlight>
                  <a:srgbClr val="FFFFFF"/>
                </a:highlight>
              </a:rPr>
              <a:t> handler replace the:</a:t>
            </a:r>
            <a:endParaRPr sz="1100">
              <a:highlight>
                <a:srgbClr val="FFFFFF"/>
              </a:highlight>
            </a:endParaRPr>
          </a:p>
          <a:p>
            <a:pPr indent="0" lvl="0" marL="0" rtl="0" algn="l">
              <a:spcBef>
                <a:spcPts val="1800"/>
              </a:spcBef>
              <a:spcAft>
                <a:spcPts val="0"/>
              </a:spcAft>
              <a:buNone/>
            </a:pPr>
            <a:r>
              <a:t/>
            </a:r>
            <a:endParaRPr/>
          </a:p>
        </p:txBody>
      </p:sp>
      <p:sp>
        <p:nvSpPr>
          <p:cNvPr id="390" name="Google Shape;390;p62"/>
          <p:cNvSpPr txBox="1"/>
          <p:nvPr>
            <p:ph idx="1" type="body"/>
          </p:nvPr>
        </p:nvSpPr>
        <p:spPr>
          <a:xfrm>
            <a:off x="311700" y="1524325"/>
            <a:ext cx="8520600" cy="28191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catch</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error</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r>
              <a:rPr b="1" lang="en" sz="900">
                <a:solidFill>
                  <a:srgbClr val="267F99"/>
                </a:solidFill>
                <a:highlight>
                  <a:srgbClr val="FFFFFF"/>
                </a:highlight>
                <a:latin typeface="Courier New"/>
                <a:ea typeface="Courier New"/>
                <a:cs typeface="Courier New"/>
                <a:sym typeface="Courier New"/>
              </a:rPr>
              <a:t>console</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log</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'[Service Worker] Dynamic cache error.'</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error</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0" rtl="0" algn="l">
              <a:lnSpc>
                <a:spcPct val="150000"/>
              </a:lnSpc>
              <a:spcBef>
                <a:spcPts val="0"/>
              </a:spcBef>
              <a:spcAft>
                <a:spcPts val="0"/>
              </a:spcAft>
              <a:buNone/>
            </a:pPr>
            <a:r>
              <a:t/>
            </a:r>
            <a:endParaRPr b="1" sz="900">
              <a:solidFill>
                <a:schemeClr val="dk1"/>
              </a:solidFill>
              <a:highlight>
                <a:srgbClr val="FFFFFF"/>
              </a:highlight>
              <a:latin typeface="Courier New"/>
              <a:ea typeface="Courier New"/>
              <a:cs typeface="Courier New"/>
              <a:sym typeface="Courier New"/>
            </a:endParaRPr>
          </a:p>
          <a:p>
            <a:pPr indent="0" lvl="0" marL="914400" rtl="0" algn="l">
              <a:spcBef>
                <a:spcPts val="0"/>
              </a:spcBef>
              <a:spcAft>
                <a:spcPts val="0"/>
              </a:spcAft>
              <a:buNone/>
            </a:pPr>
            <a:r>
              <a:rPr b="1" lang="en" sz="1050">
                <a:solidFill>
                  <a:schemeClr val="dk1"/>
                </a:solidFill>
                <a:latin typeface="Roboto"/>
                <a:ea typeface="Roboto"/>
                <a:cs typeface="Roboto"/>
                <a:sym typeface="Roboto"/>
              </a:rPr>
              <a:t>with:</a:t>
            </a:r>
            <a:endParaRPr b="1" sz="1050">
              <a:solidFill>
                <a:schemeClr val="dk1"/>
              </a:solidFill>
              <a:latin typeface="Roboto"/>
              <a:ea typeface="Roboto"/>
              <a:cs typeface="Roboto"/>
              <a:sym typeface="Roboto"/>
            </a:endParaRPr>
          </a:p>
          <a:p>
            <a:pPr indent="0" lvl="0" marL="457200" rtl="0" algn="l">
              <a:lnSpc>
                <a:spcPct val="150000"/>
              </a:lnSpc>
              <a:spcBef>
                <a:spcPts val="160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catch</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error</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4572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AF00DB"/>
                </a:solidFill>
                <a:highlight>
                  <a:srgbClr val="FFFFFF"/>
                </a:highlight>
                <a:latin typeface="Courier New"/>
                <a:ea typeface="Courier New"/>
                <a:cs typeface="Courier New"/>
                <a:sym typeface="Courier New"/>
              </a:rPr>
              <a:t>return</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caches</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open</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CACHE_STATIC_NAME</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4572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795E26"/>
                </a:solidFill>
                <a:highlight>
                  <a:srgbClr val="FFFFFF"/>
                </a:highlight>
                <a:latin typeface="Courier New"/>
                <a:ea typeface="Courier New"/>
                <a:cs typeface="Courier New"/>
                <a:sym typeface="Courier New"/>
              </a:rPr>
              <a:t>then</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cache</a:t>
            </a:r>
            <a:r>
              <a:rPr b="1" lang="en" sz="900">
                <a:solidFill>
                  <a:schemeClr val="dk1"/>
                </a:solidFill>
                <a:highlight>
                  <a:srgbClr val="FFFFFF"/>
                </a:highlight>
                <a:latin typeface="Courier New"/>
                <a:ea typeface="Courier New"/>
                <a:cs typeface="Courier New"/>
                <a:sym typeface="Courier New"/>
              </a:rPr>
              <a:t> </a:t>
            </a:r>
            <a:r>
              <a:rPr b="1" lang="en" sz="900">
                <a:solidFill>
                  <a:srgbClr val="0000FF"/>
                </a:solidFill>
                <a:highlight>
                  <a:srgbClr val="FFFFFF"/>
                </a:highlight>
                <a:latin typeface="Courier New"/>
                <a:ea typeface="Courier New"/>
                <a:cs typeface="Courier New"/>
                <a:sym typeface="Courier New"/>
              </a:rPr>
              <a:t>=&gt;</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4572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AF00DB"/>
                </a:solidFill>
                <a:highlight>
                  <a:srgbClr val="FFFFFF"/>
                </a:highlight>
                <a:latin typeface="Courier New"/>
                <a:ea typeface="Courier New"/>
                <a:cs typeface="Courier New"/>
                <a:sym typeface="Courier New"/>
              </a:rPr>
              <a:t>if</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event</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request</a:t>
            </a:r>
            <a:r>
              <a:rPr b="1" lang="en" sz="900">
                <a:solidFill>
                  <a:schemeClr val="dk1"/>
                </a:solidFill>
                <a:highlight>
                  <a:srgbClr val="FFFFFF"/>
                </a:highlight>
                <a:latin typeface="Courier New"/>
                <a:ea typeface="Courier New"/>
                <a:cs typeface="Courier New"/>
                <a:sym typeface="Courier New"/>
              </a:rPr>
              <a:t>.</a:t>
            </a:r>
            <a:r>
              <a:rPr b="1" lang="en" sz="900">
                <a:solidFill>
                  <a:srgbClr val="001080"/>
                </a:solidFill>
                <a:highlight>
                  <a:srgbClr val="FFFFFF"/>
                </a:highlight>
                <a:latin typeface="Courier New"/>
                <a:ea typeface="Courier New"/>
                <a:cs typeface="Courier New"/>
                <a:sym typeface="Courier New"/>
              </a:rPr>
              <a:t>headers</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get</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'accept'</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includes</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'text/html'</a:t>
            </a: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4572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r>
              <a:rPr b="1" lang="en" sz="900">
                <a:solidFill>
                  <a:srgbClr val="AF00DB"/>
                </a:solidFill>
                <a:highlight>
                  <a:srgbClr val="FFFFFF"/>
                </a:highlight>
                <a:latin typeface="Courier New"/>
                <a:ea typeface="Courier New"/>
                <a:cs typeface="Courier New"/>
                <a:sym typeface="Courier New"/>
              </a:rPr>
              <a:t>return</a:t>
            </a:r>
            <a:r>
              <a:rPr b="1" lang="en" sz="900">
                <a:solidFill>
                  <a:schemeClr val="dk1"/>
                </a:solidFill>
                <a:highlight>
                  <a:srgbClr val="FFFFFF"/>
                </a:highlight>
                <a:latin typeface="Courier New"/>
                <a:ea typeface="Courier New"/>
                <a:cs typeface="Courier New"/>
                <a:sym typeface="Courier New"/>
              </a:rPr>
              <a:t> </a:t>
            </a:r>
            <a:r>
              <a:rPr b="1" lang="en" sz="900">
                <a:solidFill>
                  <a:srgbClr val="001080"/>
                </a:solidFill>
                <a:highlight>
                  <a:srgbClr val="FFFFFF"/>
                </a:highlight>
                <a:latin typeface="Courier New"/>
                <a:ea typeface="Courier New"/>
                <a:cs typeface="Courier New"/>
                <a:sym typeface="Courier New"/>
              </a:rPr>
              <a:t>cache</a:t>
            </a:r>
            <a:r>
              <a:rPr b="1" lang="en" sz="900">
                <a:solidFill>
                  <a:schemeClr val="dk1"/>
                </a:solidFill>
                <a:highlight>
                  <a:srgbClr val="FFFFFF"/>
                </a:highlight>
                <a:latin typeface="Courier New"/>
                <a:ea typeface="Courier New"/>
                <a:cs typeface="Courier New"/>
                <a:sym typeface="Courier New"/>
              </a:rPr>
              <a:t>.</a:t>
            </a:r>
            <a:r>
              <a:rPr b="1" lang="en" sz="900">
                <a:solidFill>
                  <a:srgbClr val="795E26"/>
                </a:solidFill>
                <a:highlight>
                  <a:srgbClr val="FFFFFF"/>
                </a:highlight>
                <a:latin typeface="Courier New"/>
                <a:ea typeface="Courier New"/>
                <a:cs typeface="Courier New"/>
                <a:sym typeface="Courier New"/>
              </a:rPr>
              <a:t>match</a:t>
            </a:r>
            <a:r>
              <a:rPr b="1" lang="en" sz="900">
                <a:solidFill>
                  <a:schemeClr val="dk1"/>
                </a:solidFill>
                <a:highlight>
                  <a:srgbClr val="FFFFFF"/>
                </a:highlight>
                <a:latin typeface="Courier New"/>
                <a:ea typeface="Courier New"/>
                <a:cs typeface="Courier New"/>
                <a:sym typeface="Courier New"/>
              </a:rPr>
              <a:t>(</a:t>
            </a:r>
            <a:r>
              <a:rPr b="1" lang="en" sz="900">
                <a:solidFill>
                  <a:srgbClr val="A31515"/>
                </a:solidFill>
                <a:highlight>
                  <a:srgbClr val="FFFFFF"/>
                </a:highlight>
                <a:latin typeface="Courier New"/>
                <a:ea typeface="Courier New"/>
                <a:cs typeface="Courier New"/>
                <a:sym typeface="Courier New"/>
              </a:rPr>
              <a:t>'/fe-guild-2019-pwa/offline.html'</a:t>
            </a: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4572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457200" rtl="0" algn="l">
              <a:lnSpc>
                <a:spcPct val="150000"/>
              </a:lnSpc>
              <a:spcBef>
                <a:spcPts val="0"/>
              </a:spcBef>
              <a:spcAft>
                <a:spcPts val="0"/>
              </a:spcAft>
              <a:buClr>
                <a:schemeClr val="dk1"/>
              </a:buClr>
              <a:buSzPts val="1100"/>
              <a:buFont typeface="Arial"/>
              <a:buNone/>
            </a:pPr>
            <a:r>
              <a:rPr b="1" lang="en" sz="900">
                <a:solidFill>
                  <a:schemeClr val="dk1"/>
                </a:solidFill>
                <a:highlight>
                  <a:srgbClr val="FFFFFF"/>
                </a:highlight>
                <a:latin typeface="Courier New"/>
                <a:ea typeface="Courier New"/>
                <a:cs typeface="Courier New"/>
                <a:sym typeface="Courier New"/>
              </a:rPr>
              <a:t>   });</a:t>
            </a:r>
            <a:endParaRPr b="1" sz="900">
              <a:solidFill>
                <a:schemeClr val="dk1"/>
              </a:solidFill>
              <a:highlight>
                <a:srgbClr val="FFFFFF"/>
              </a:highlight>
              <a:latin typeface="Courier New"/>
              <a:ea typeface="Courier New"/>
              <a:cs typeface="Courier New"/>
              <a:sym typeface="Courier New"/>
            </a:endParaRPr>
          </a:p>
          <a:p>
            <a:pPr indent="0" lvl="0" marL="457200" rtl="0" algn="l">
              <a:lnSpc>
                <a:spcPct val="150000"/>
              </a:lnSpc>
              <a:spcBef>
                <a:spcPts val="0"/>
              </a:spcBef>
              <a:spcAft>
                <a:spcPts val="0"/>
              </a:spcAft>
              <a:buNone/>
            </a:pPr>
            <a:r>
              <a:rPr b="1" lang="en" sz="900">
                <a:solidFill>
                  <a:schemeClr val="dk1"/>
                </a:solidFill>
                <a:highlight>
                  <a:srgbClr val="FFFFFF"/>
                </a:highlight>
                <a:latin typeface="Courier New"/>
                <a:ea typeface="Courier New"/>
                <a:cs typeface="Courier New"/>
                <a:sym typeface="Courier New"/>
              </a:rPr>
              <a:t>})</a:t>
            </a:r>
            <a:endParaRPr b="1" sz="900">
              <a:solidFill>
                <a:schemeClr val="dk1"/>
              </a:solidFill>
              <a:highlight>
                <a:srgbClr val="FFFFFF"/>
              </a:highlight>
              <a:latin typeface="Courier New"/>
              <a:ea typeface="Courier New"/>
              <a:cs typeface="Courier New"/>
              <a:sym typeface="Courier New"/>
            </a:endParaRPr>
          </a:p>
          <a:p>
            <a:pPr indent="0" lvl="0" marL="457200" rtl="0" algn="l">
              <a:lnSpc>
                <a:spcPct val="150000"/>
              </a:lnSpc>
              <a:spcBef>
                <a:spcPts val="0"/>
              </a:spcBef>
              <a:spcAft>
                <a:spcPts val="0"/>
              </a:spcAft>
              <a:buNone/>
            </a:pPr>
            <a:r>
              <a:t/>
            </a:r>
            <a:endParaRPr b="1" sz="900">
              <a:solidFill>
                <a:schemeClr val="dk1"/>
              </a:solidFill>
              <a:highlight>
                <a:srgbClr val="FFFFFF"/>
              </a:highlight>
              <a:latin typeface="Courier New"/>
              <a:ea typeface="Courier New"/>
              <a:cs typeface="Courier New"/>
              <a:sym typeface="Courier New"/>
            </a:endParaRPr>
          </a:p>
          <a:p>
            <a:pPr indent="-298450" lvl="0" marL="457200" rtl="0" algn="l">
              <a:spcBef>
                <a:spcPts val="1800"/>
              </a:spcBef>
              <a:spcAft>
                <a:spcPts val="0"/>
              </a:spcAft>
              <a:buClr>
                <a:schemeClr val="dk1"/>
              </a:buClr>
              <a:buSzPts val="1100"/>
              <a:buFont typeface="Roboto"/>
              <a:buChar char="●"/>
            </a:pPr>
            <a:r>
              <a:rPr lang="en" sz="1100">
                <a:solidFill>
                  <a:schemeClr val="dk1"/>
                </a:solidFill>
                <a:highlight>
                  <a:srgbClr val="FFFFFF"/>
                </a:highlight>
              </a:rPr>
              <a:t>Finally refresh the application, manually delete the </a:t>
            </a:r>
            <a:r>
              <a:rPr lang="en" sz="1100">
                <a:solidFill>
                  <a:srgbClr val="333333"/>
                </a:solidFill>
                <a:highlight>
                  <a:srgbClr val="FFFFFF"/>
                </a:highlight>
              </a:rPr>
              <a:t>help</a:t>
            </a:r>
            <a:r>
              <a:rPr lang="en" sz="1100">
                <a:solidFill>
                  <a:schemeClr val="dk1"/>
                </a:solidFill>
                <a:highlight>
                  <a:srgbClr val="FFFFFF"/>
                </a:highlight>
              </a:rPr>
              <a:t>-page entry in the dynamic cache if you have it.</a:t>
            </a:r>
            <a:endParaRPr sz="1100">
              <a:solidFill>
                <a:schemeClr val="dk1"/>
              </a:solidFill>
              <a:highlight>
                <a:srgbClr val="FFFFFF"/>
              </a:highlight>
            </a:endParaRPr>
          </a:p>
          <a:p>
            <a:pPr indent="-298450" lvl="0" marL="457200" rtl="0" algn="l">
              <a:spcBef>
                <a:spcPts val="0"/>
              </a:spcBef>
              <a:spcAft>
                <a:spcPts val="0"/>
              </a:spcAft>
              <a:buClr>
                <a:schemeClr val="dk1"/>
              </a:buClr>
              <a:buSzPts val="1100"/>
              <a:buFont typeface="Roboto"/>
              <a:buChar char="●"/>
            </a:pPr>
            <a:r>
              <a:rPr b="1" lang="en" sz="1100">
                <a:solidFill>
                  <a:schemeClr val="dk1"/>
                </a:solidFill>
                <a:highlight>
                  <a:srgbClr val="FFFFFF"/>
                </a:highlight>
              </a:rPr>
              <a:t>Go offline </a:t>
            </a:r>
            <a:r>
              <a:rPr lang="en" sz="1100">
                <a:solidFill>
                  <a:schemeClr val="dk1"/>
                </a:solidFill>
                <a:highlight>
                  <a:srgbClr val="FFFFFF"/>
                </a:highlight>
              </a:rPr>
              <a:t>and try to navigate to the help page. You should see the new </a:t>
            </a:r>
            <a:r>
              <a:rPr b="1" i="1" lang="en" sz="1100">
                <a:solidFill>
                  <a:srgbClr val="333333"/>
                </a:solidFill>
                <a:highlight>
                  <a:srgbClr val="FFFFFF"/>
                </a:highlight>
              </a:rPr>
              <a:t>offline</a:t>
            </a:r>
            <a:r>
              <a:rPr b="1" i="1" lang="en" sz="1100">
                <a:solidFill>
                  <a:schemeClr val="dk1"/>
                </a:solidFill>
                <a:highlight>
                  <a:srgbClr val="FFFFFF"/>
                </a:highlight>
              </a:rPr>
              <a:t> page</a:t>
            </a:r>
            <a:r>
              <a:rPr lang="en" sz="1100">
                <a:solidFill>
                  <a:schemeClr val="dk1"/>
                </a:solidFill>
                <a:highlight>
                  <a:srgbClr val="FFFFFF"/>
                </a:highlight>
              </a:rPr>
              <a:t> being displayed.</a:t>
            </a:r>
            <a:endParaRPr sz="1100">
              <a:solidFill>
                <a:schemeClr val="dk1"/>
              </a:solidFill>
              <a:highlight>
                <a:srgbClr val="FFFFFF"/>
              </a:highlight>
            </a:endParaRPr>
          </a:p>
          <a:p>
            <a:pPr indent="0" lvl="0" marL="457200" rtl="0" algn="l">
              <a:lnSpc>
                <a:spcPct val="150000"/>
              </a:lnSpc>
              <a:spcBef>
                <a:spcPts val="1800"/>
              </a:spcBef>
              <a:spcAft>
                <a:spcPts val="0"/>
              </a:spcAft>
              <a:buClr>
                <a:schemeClr val="dk1"/>
              </a:buClr>
              <a:buSzPts val="1100"/>
              <a:buFont typeface="Arial"/>
              <a:buNone/>
            </a:pPr>
            <a:r>
              <a:t/>
            </a:r>
            <a:endParaRPr b="1" sz="9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1600"/>
              </a:spcAft>
              <a:buNone/>
            </a:pPr>
            <a:r>
              <a:t/>
            </a:r>
            <a:endParaRPr sz="1050">
              <a:solidFill>
                <a:schemeClr val="dk1"/>
              </a:solidFill>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97" name="Google Shape;397;p63"/>
          <p:cNvPicPr preferRelativeResize="0"/>
          <p:nvPr/>
        </p:nvPicPr>
        <p:blipFill>
          <a:blip r:embed="rId3">
            <a:alphaModFix/>
          </a:blip>
          <a:stretch>
            <a:fillRect/>
          </a:stretch>
        </p:blipFill>
        <p:spPr>
          <a:xfrm>
            <a:off x="838200" y="1238250"/>
            <a:ext cx="7467600" cy="26670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6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403" name="Google Shape;403;p6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404" name="Google Shape;404;p64"/>
          <p:cNvPicPr preferRelativeResize="0"/>
          <p:nvPr/>
        </p:nvPicPr>
        <p:blipFill>
          <a:blip r:embed="rId3">
            <a:alphaModFix/>
          </a:blip>
          <a:stretch>
            <a:fillRect/>
          </a:stretch>
        </p:blipFill>
        <p:spPr>
          <a:xfrm>
            <a:off x="263975" y="2935013"/>
            <a:ext cx="8839202" cy="590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1" name="Google Shape;91;p18"/>
          <p:cNvPicPr preferRelativeResize="0"/>
          <p:nvPr/>
        </p:nvPicPr>
        <p:blipFill>
          <a:blip r:embed="rId3">
            <a:alphaModFix/>
          </a:blip>
          <a:stretch>
            <a:fillRect/>
          </a:stretch>
        </p:blipFill>
        <p:spPr>
          <a:xfrm>
            <a:off x="1843123" y="0"/>
            <a:ext cx="5457752" cy="5143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8" name="Google Shape;98;p19"/>
          <p:cNvPicPr preferRelativeResize="0"/>
          <p:nvPr/>
        </p:nvPicPr>
        <p:blipFill>
          <a:blip r:embed="rId3">
            <a:alphaModFix/>
          </a:blip>
          <a:stretch>
            <a:fillRect/>
          </a:stretch>
        </p:blipFill>
        <p:spPr>
          <a:xfrm>
            <a:off x="2021479" y="0"/>
            <a:ext cx="5101043" cy="514350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5" name="Google Shape;105;p20"/>
          <p:cNvPicPr preferRelativeResize="0"/>
          <p:nvPr/>
        </p:nvPicPr>
        <p:blipFill>
          <a:blip r:embed="rId3">
            <a:alphaModFix/>
          </a:blip>
          <a:stretch>
            <a:fillRect/>
          </a:stretch>
        </p:blipFill>
        <p:spPr>
          <a:xfrm>
            <a:off x="2021479" y="0"/>
            <a:ext cx="5101043" cy="514350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2" name="Google Shape;112;p21"/>
          <p:cNvPicPr preferRelativeResize="0"/>
          <p:nvPr/>
        </p:nvPicPr>
        <p:blipFill>
          <a:blip r:embed="rId3">
            <a:alphaModFix/>
          </a:blip>
          <a:stretch>
            <a:fillRect/>
          </a:stretch>
        </p:blipFill>
        <p:spPr>
          <a:xfrm>
            <a:off x="1960917" y="0"/>
            <a:ext cx="5222164" cy="514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